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263" r:id="rId3"/>
    <p:sldId id="257" r:id="rId4"/>
    <p:sldId id="258" r:id="rId5"/>
    <p:sldId id="260" r:id="rId6"/>
    <p:sldId id="261" r:id="rId7"/>
    <p:sldId id="264" r:id="rId8"/>
    <p:sldId id="262" r:id="rId9"/>
    <p:sldId id="268" r:id="rId10"/>
    <p:sldId id="259" r:id="rId11"/>
    <p:sldId id="269" r:id="rId12"/>
    <p:sldId id="265" r:id="rId13"/>
    <p:sldId id="271" r:id="rId14"/>
    <p:sldId id="266" r:id="rId15"/>
    <p:sldId id="267" r:id="rId16"/>
    <p:sldId id="270" r:id="rId17"/>
    <p:sldId id="272" r:id="rId18"/>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FFFF"/>
    <a:srgbClr val="FFFF99"/>
    <a:srgbClr val="FFFFCC"/>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428" autoAdjust="0"/>
    <p:restoredTop sz="94660"/>
  </p:normalViewPr>
  <p:slideViewPr>
    <p:cSldViewPr>
      <p:cViewPr varScale="1">
        <p:scale>
          <a:sx n="108" d="100"/>
          <a:sy n="108" d="100"/>
        </p:scale>
        <p:origin x="1662"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4FB8AA5-11F0-495E-AE19-26FF8D066EB1}" type="datetimeFigureOut">
              <a:rPr lang="el-GR" smtClean="0"/>
              <a:pPr/>
              <a:t>11/12/2020</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0D550BE-F318-4936-860A-830CB7996B9D}" type="slidenum">
              <a:rPr lang="el-GR" smtClean="0"/>
              <a:pPr/>
              <a:t>‹#›</a:t>
            </a:fld>
            <a:endParaRPr lang="el-G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A0D550BE-F318-4936-860A-830CB7996B9D}" type="slidenum">
              <a:rPr lang="el-GR" smtClean="0"/>
              <a:pPr/>
              <a:t>3</a:t>
            </a:fld>
            <a:endParaRPr lang="el-G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a:t>Kλικ για επεξεργασία του τίτλου</a:t>
            </a: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Κάντε κλικ για να επεξεργαστείτε τον υπότιτλο του υποδείγματος</a:t>
            </a:r>
          </a:p>
        </p:txBody>
      </p:sp>
      <p:sp>
        <p:nvSpPr>
          <p:cNvPr id="4" name="3 - Θέση ημερομηνίας"/>
          <p:cNvSpPr>
            <a:spLocks noGrp="1"/>
          </p:cNvSpPr>
          <p:nvPr>
            <p:ph type="dt" sz="half" idx="10"/>
          </p:nvPr>
        </p:nvSpPr>
        <p:spPr/>
        <p:txBody>
          <a:bodyPr/>
          <a:lstStyle/>
          <a:p>
            <a:fld id="{727E0913-65CC-4922-BB0E-B369D7C33A0D}" type="datetimeFigureOut">
              <a:rPr lang="el-GR" smtClean="0"/>
              <a:pPr/>
              <a:t>11/12/2020</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94E87F0A-D8C3-4764-B7E4-1A32B9F45B25}"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κατακόρυφου κειμένου"/>
          <p:cNvSpPr>
            <a:spLocks noGrp="1"/>
          </p:cNvSpPr>
          <p:nvPr>
            <p:ph type="body" orient="vert" idx="1"/>
          </p:nvPr>
        </p:nvSpPr>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p>
            <a:fld id="{727E0913-65CC-4922-BB0E-B369D7C33A0D}" type="datetimeFigureOut">
              <a:rPr lang="el-GR" smtClean="0"/>
              <a:pPr/>
              <a:t>11/12/2020</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94E87F0A-D8C3-4764-B7E4-1A32B9F45B25}"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a:t>Kλικ για επεξεργασία του τίτλου</a:t>
            </a: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p>
            <a:fld id="{727E0913-65CC-4922-BB0E-B369D7C33A0D}" type="datetimeFigureOut">
              <a:rPr lang="el-GR" smtClean="0"/>
              <a:pPr/>
              <a:t>11/12/2020</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94E87F0A-D8C3-4764-B7E4-1A32B9F45B25}"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περιεχομένου"/>
          <p:cNvSpPr>
            <a:spLocks noGrp="1"/>
          </p:cNvSpPr>
          <p:nvPr>
            <p:ph idx="1"/>
          </p:nvPr>
        </p:nvSpPr>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p>
            <a:fld id="{727E0913-65CC-4922-BB0E-B369D7C33A0D}" type="datetimeFigureOut">
              <a:rPr lang="el-GR" smtClean="0"/>
              <a:pPr/>
              <a:t>11/12/2020</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94E87F0A-D8C3-4764-B7E4-1A32B9F45B25}"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a:t>Kλικ για επεξεργασία του τίτλου</a:t>
            </a: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727E0913-65CC-4922-BB0E-B369D7C33A0D}" type="datetimeFigureOut">
              <a:rPr lang="el-GR" smtClean="0"/>
              <a:pPr/>
              <a:t>11/12/2020</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94E87F0A-D8C3-4764-B7E4-1A32B9F45B25}"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4 - Θέση ημερομηνίας"/>
          <p:cNvSpPr>
            <a:spLocks noGrp="1"/>
          </p:cNvSpPr>
          <p:nvPr>
            <p:ph type="dt" sz="half" idx="10"/>
          </p:nvPr>
        </p:nvSpPr>
        <p:spPr/>
        <p:txBody>
          <a:bodyPr/>
          <a:lstStyle/>
          <a:p>
            <a:fld id="{727E0913-65CC-4922-BB0E-B369D7C33A0D}" type="datetimeFigureOut">
              <a:rPr lang="el-GR" smtClean="0"/>
              <a:pPr/>
              <a:t>11/12/2020</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94E87F0A-D8C3-4764-B7E4-1A32B9F45B25}"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a:t>Kλικ για επεξεργασία του τίτλου</a:t>
            </a: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6 - Θέση ημερομηνίας"/>
          <p:cNvSpPr>
            <a:spLocks noGrp="1"/>
          </p:cNvSpPr>
          <p:nvPr>
            <p:ph type="dt" sz="half" idx="10"/>
          </p:nvPr>
        </p:nvSpPr>
        <p:spPr/>
        <p:txBody>
          <a:bodyPr/>
          <a:lstStyle/>
          <a:p>
            <a:fld id="{727E0913-65CC-4922-BB0E-B369D7C33A0D}" type="datetimeFigureOut">
              <a:rPr lang="el-GR" smtClean="0"/>
              <a:pPr/>
              <a:t>11/12/2020</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94E87F0A-D8C3-4764-B7E4-1A32B9F45B25}"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ημερομηνίας"/>
          <p:cNvSpPr>
            <a:spLocks noGrp="1"/>
          </p:cNvSpPr>
          <p:nvPr>
            <p:ph type="dt" sz="half" idx="10"/>
          </p:nvPr>
        </p:nvSpPr>
        <p:spPr/>
        <p:txBody>
          <a:bodyPr/>
          <a:lstStyle/>
          <a:p>
            <a:fld id="{727E0913-65CC-4922-BB0E-B369D7C33A0D}" type="datetimeFigureOut">
              <a:rPr lang="el-GR" smtClean="0"/>
              <a:pPr/>
              <a:t>11/12/2020</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94E87F0A-D8C3-4764-B7E4-1A32B9F45B25}"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727E0913-65CC-4922-BB0E-B369D7C33A0D}" type="datetimeFigureOut">
              <a:rPr lang="el-GR" smtClean="0"/>
              <a:pPr/>
              <a:t>11/12/2020</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94E87F0A-D8C3-4764-B7E4-1A32B9F45B25}"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a:t>Kλικ για επεξεργασία του τίτλου</a:t>
            </a: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727E0913-65CC-4922-BB0E-B369D7C33A0D}" type="datetimeFigureOut">
              <a:rPr lang="el-GR" smtClean="0"/>
              <a:pPr/>
              <a:t>11/12/2020</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94E87F0A-D8C3-4764-B7E4-1A32B9F45B25}"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a:t>Kλικ για επεξεργασία του τίτλου</a:t>
            </a: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727E0913-65CC-4922-BB0E-B369D7C33A0D}" type="datetimeFigureOut">
              <a:rPr lang="el-GR" smtClean="0"/>
              <a:pPr/>
              <a:t>11/12/2020</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94E87F0A-D8C3-4764-B7E4-1A32B9F45B25}"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a:t>Kλικ για επεξεργασία του τίτλου</a:t>
            </a: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7E0913-65CC-4922-BB0E-B369D7C33A0D}" type="datetimeFigureOut">
              <a:rPr lang="el-GR" smtClean="0"/>
              <a:pPr/>
              <a:t>11/12/2020</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E87F0A-D8C3-4764-B7E4-1A32B9F45B25}"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hyperlink" Target="http://photodentro.edu.gr/v/item/ds/8521/7190" TargetMode="External"/><Relationship Id="rId7" Type="http://schemas.openxmlformats.org/officeDocument/2006/relationships/image" Target="../media/image15.emf"/><Relationship Id="rId2" Type="http://schemas.openxmlformats.org/officeDocument/2006/relationships/hyperlink" Target="http://ebooks.edu.gr/ebooks/v/html/8547/2270/Agglika_ST-Dimotikou_html-empl/index1_1.html" TargetMode="External"/><Relationship Id="rId1" Type="http://schemas.openxmlformats.org/officeDocument/2006/relationships/slideLayout" Target="../slideLayouts/slideLayout6.xml"/><Relationship Id="rId6" Type="http://schemas.openxmlformats.org/officeDocument/2006/relationships/hyperlink" Target="https://www.youtube.com/watch?v=CxLDsWHsQ1g" TargetMode="External"/><Relationship Id="rId5" Type="http://schemas.openxmlformats.org/officeDocument/2006/relationships/hyperlink" Target="https://popplet.com/" TargetMode="External"/><Relationship Id="rId4" Type="http://schemas.openxmlformats.org/officeDocument/2006/relationships/hyperlink" Target="https://learnersdictionary.com/"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eclass02.sch.gr/modules/wall/?course=9450011123" TargetMode="Externa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6.xml"/><Relationship Id="rId6" Type="http://schemas.openxmlformats.org/officeDocument/2006/relationships/image" Target="../media/image21.png"/><Relationship Id="rId5" Type="http://schemas.openxmlformats.org/officeDocument/2006/relationships/image" Target="../media/image20.jpeg"/><Relationship Id="rId4" Type="http://schemas.openxmlformats.org/officeDocument/2006/relationships/image" Target="../media/image19.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hyperlink" Target="http://photodentro.edu.gr/v/item/ds/8521/6370" TargetMode="External"/><Relationship Id="rId7" Type="http://schemas.openxmlformats.org/officeDocument/2006/relationships/image" Target="../media/image28.png"/><Relationship Id="rId2"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hyperlink" Target="https://www.google.com/maps/@54.128782,10.032296,4z?hl=el-GR" TargetMode="External"/><Relationship Id="rId4" Type="http://schemas.openxmlformats.org/officeDocument/2006/relationships/hyperlink" Target="https://drive.google.com/file/d/1AmlbJMBYEzZhAEJmSWWFiGAzwCmp860V/view?usp=sharing" TargetMode="External"/></Relationships>
</file>

<file path=ppt/slides/_rels/slide1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hyperlink" Target="https://eclass02.sch.gr/courses/9450011123/" TargetMode="Externa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hyperlink" Target="http://ebooks.edu.gr/modules/ebook/show.php/DSDIM-F101/441/2922,11590/"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6.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ebooks.edu.gr/ebooks/v/html/8547/2270/Agglika_ST-Dimotikou_html-empl/index1_1.html" TargetMode="External"/><Relationship Id="rId2" Type="http://schemas.openxmlformats.org/officeDocument/2006/relationships/image" Target="../media/image14.jpeg"/><Relationship Id="rId1" Type="http://schemas.openxmlformats.org/officeDocument/2006/relationships/slideLayout" Target="../slideLayouts/slideLayout6.xml"/><Relationship Id="rId5" Type="http://schemas.openxmlformats.org/officeDocument/2006/relationships/hyperlink" Target="https://learnersdictionary.com/" TargetMode="External"/><Relationship Id="rId4" Type="http://schemas.openxmlformats.org/officeDocument/2006/relationships/hyperlink" Target="http://photodentro.edu.gr/v/item/ds/8521/719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Εικόνα" descr="maxresdefault.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4000504"/>
          </a:xfrm>
          <a:prstGeom prst="rect">
            <a:avLst/>
          </a:prstGeom>
        </p:spPr>
      </p:pic>
      <p:sp>
        <p:nvSpPr>
          <p:cNvPr id="5" name="4 - TextBox"/>
          <p:cNvSpPr txBox="1"/>
          <p:nvPr/>
        </p:nvSpPr>
        <p:spPr>
          <a:xfrm>
            <a:off x="928662" y="4214818"/>
            <a:ext cx="7786742" cy="1569660"/>
          </a:xfrm>
          <a:prstGeom prst="rect">
            <a:avLst/>
          </a:prstGeom>
          <a:noFill/>
        </p:spPr>
        <p:txBody>
          <a:bodyPr wrap="square" rtlCol="0">
            <a:spAutoFit/>
          </a:bodyPr>
          <a:lstStyle/>
          <a:p>
            <a:pPr algn="ctr"/>
            <a:r>
              <a:rPr lang="en-US" sz="2400" b="1" dirty="0"/>
              <a:t>‘EXPLORERS OF THE WORLD’</a:t>
            </a:r>
            <a:endParaRPr lang="el-GR" sz="2400" b="1" dirty="0"/>
          </a:p>
          <a:p>
            <a:pPr algn="ctr"/>
            <a:r>
              <a:rPr lang="el-GR" sz="2400" b="1" dirty="0"/>
              <a:t>ΣΕΝΑΡΙΟ ΣΥΓΧΡΟΝΗΣ – ΑΣΥΓΧΡΟΝΗΣ ΔΙΔΑΣΚΑΛΙΑΣ ΓΙΑ ΤΗ Στ’ ΤΑΞΗ ΜΕΣΩ ΤΗΣ ΗΛΕΚΤΡΟΝΙΚΗΣ ΣΧΟΛΙΚΗΣ ΤΑΞΗΣ (</a:t>
            </a:r>
            <a:r>
              <a:rPr lang="en-US" sz="2400" b="1" dirty="0" err="1"/>
              <a:t>eclass</a:t>
            </a:r>
            <a:r>
              <a:rPr lang="en-US" sz="2400" b="1" dirty="0"/>
              <a:t>)</a:t>
            </a:r>
            <a:endParaRPr lang="el-GR" sz="2400" b="1" dirty="0"/>
          </a:p>
        </p:txBody>
      </p:sp>
      <p:sp>
        <p:nvSpPr>
          <p:cNvPr id="6" name="5 - TextBox"/>
          <p:cNvSpPr txBox="1"/>
          <p:nvPr/>
        </p:nvSpPr>
        <p:spPr>
          <a:xfrm>
            <a:off x="214282" y="5929330"/>
            <a:ext cx="2786082" cy="707886"/>
          </a:xfrm>
          <a:prstGeom prst="rect">
            <a:avLst/>
          </a:prstGeom>
          <a:noFill/>
        </p:spPr>
        <p:txBody>
          <a:bodyPr wrap="square" rtlCol="0">
            <a:spAutoFit/>
          </a:bodyPr>
          <a:lstStyle/>
          <a:p>
            <a:r>
              <a:rPr lang="el-GR" sz="2000" b="1" dirty="0"/>
              <a:t>ΣΟΦΙΑ ΠΑΠΑΓΟΥΛΑ, Εκπαιδευτικός ΠΕ06</a:t>
            </a:r>
          </a:p>
        </p:txBody>
      </p:sp>
      <p:graphicFrame>
        <p:nvGraphicFramePr>
          <p:cNvPr id="7" name="6 - Πίνακας"/>
          <p:cNvGraphicFramePr>
            <a:graphicFrameLocks noGrp="1"/>
          </p:cNvGraphicFramePr>
          <p:nvPr/>
        </p:nvGraphicFramePr>
        <p:xfrm>
          <a:off x="6483350" y="3639503"/>
          <a:ext cx="88900" cy="421005"/>
        </p:xfrm>
        <a:graphic>
          <a:graphicData uri="http://schemas.openxmlformats.org/drawingml/2006/table">
            <a:tbl>
              <a:tblPr/>
              <a:tblGrid>
                <a:gridCol w="44450">
                  <a:extLst>
                    <a:ext uri="{9D8B030D-6E8A-4147-A177-3AD203B41FA5}">
                      <a16:colId xmlns:a16="http://schemas.microsoft.com/office/drawing/2014/main" val="20000"/>
                    </a:ext>
                  </a:extLst>
                </a:gridCol>
                <a:gridCol w="44450">
                  <a:extLst>
                    <a:ext uri="{9D8B030D-6E8A-4147-A177-3AD203B41FA5}">
                      <a16:colId xmlns:a16="http://schemas.microsoft.com/office/drawing/2014/main" val="20001"/>
                    </a:ext>
                  </a:extLst>
                </a:gridCol>
              </a:tblGrid>
              <a:tr h="0">
                <a:tc>
                  <a:txBody>
                    <a:bodyPr/>
                    <a:lstStyle/>
                    <a:p>
                      <a:endParaRPr lang="el-GR" dirty="0"/>
                    </a:p>
                  </a:txBody>
                  <a:tcPr marL="9525" marR="9525" marT="137160" marB="9525" anchor="ctr">
                    <a:lnL>
                      <a:noFill/>
                    </a:lnL>
                    <a:lnR>
                      <a:noFill/>
                    </a:lnR>
                    <a:lnT>
                      <a:noFill/>
                    </a:lnT>
                    <a:lnB>
                      <a:noFill/>
                    </a:lnB>
                  </a:tcPr>
                </a:tc>
                <a:tc>
                  <a:txBody>
                    <a:bodyPr/>
                    <a:lstStyle/>
                    <a:p>
                      <a:endParaRPr lang="el-GR" dirty="0"/>
                    </a:p>
                  </a:txBody>
                  <a:tcPr marL="9525" marR="9525" marT="129540" marB="9525" anchor="ctr">
                    <a:lnL>
                      <a:noFill/>
                    </a:lnL>
                    <a:lnR>
                      <a:noFill/>
                    </a:lnR>
                    <a:lnT>
                      <a:noFill/>
                    </a:lnT>
                    <a:lnB>
                      <a:noFill/>
                    </a:lnB>
                  </a:tcPr>
                </a:tc>
                <a:extLst>
                  <a:ext uri="{0D108BD9-81ED-4DB2-BD59-A6C34878D82A}">
                    <a16:rowId xmlns:a16="http://schemas.microsoft.com/office/drawing/2014/main" val="10000"/>
                  </a:ext>
                </a:extLst>
              </a:tr>
            </a:tbl>
          </a:graphicData>
        </a:graphic>
      </p:graphicFrame>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a:xfrm>
            <a:off x="642910" y="0"/>
            <a:ext cx="8229600" cy="1143000"/>
          </a:xfrm>
        </p:spPr>
        <p:txBody>
          <a:bodyPr>
            <a:normAutofit fontScale="90000"/>
          </a:bodyPr>
          <a:lstStyle/>
          <a:p>
            <a:r>
              <a:rPr lang="el-GR" b="1" dirty="0"/>
              <a:t>ΦΥΛΛΟ ΕΡΓΑΣΙΑΣ – Δραστηριότητα 2</a:t>
            </a:r>
            <a:endParaRPr lang="el-GR" dirty="0"/>
          </a:p>
        </p:txBody>
      </p:sp>
      <p:sp>
        <p:nvSpPr>
          <p:cNvPr id="5" name="4 - Στρογγυλεμένο ορθογώνιο"/>
          <p:cNvSpPr/>
          <p:nvPr/>
        </p:nvSpPr>
        <p:spPr>
          <a:xfrm>
            <a:off x="214282" y="928670"/>
            <a:ext cx="8715436" cy="3929090"/>
          </a:xfrm>
          <a:prstGeom prst="roundRect">
            <a:avLst>
              <a:gd name="adj"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l-GR" b="1" dirty="0"/>
              <a:t>     Θα διαβάσετε  περιγραφές που κάνουν για τη χώρα τους  κάποιοι μαθητές από το εξωτερικό. Σχηματίστε ομάδες και επισκεφτείτε το ηλεκτρονικό εγχειρίδιο</a:t>
            </a:r>
            <a:r>
              <a:rPr lang="el-GR" b="1" dirty="0">
                <a:solidFill>
                  <a:srgbClr val="FF0000"/>
                </a:solidFill>
                <a:hlinkClick r:id="rId2"/>
              </a:rPr>
              <a:t> ΕΔΩ </a:t>
            </a:r>
            <a:r>
              <a:rPr lang="el-GR" b="1" dirty="0"/>
              <a:t>και το </a:t>
            </a:r>
            <a:r>
              <a:rPr lang="el-GR" b="1" dirty="0" err="1"/>
              <a:t>Φωτόδεντρο</a:t>
            </a:r>
            <a:r>
              <a:rPr lang="el-GR" b="1" dirty="0"/>
              <a:t> </a:t>
            </a:r>
            <a:r>
              <a:rPr lang="el-GR" b="1" dirty="0">
                <a:hlinkClick r:id="rId3"/>
              </a:rPr>
              <a:t>ΕΔΩ</a:t>
            </a:r>
            <a:r>
              <a:rPr lang="el-GR" b="1" dirty="0"/>
              <a:t>. Η  κάθε  ομάδα  θα επιλέξει να διαβάσει ένα κείμενο. Αν δεν καταλαβαίνετε τι σημαίνει μια λέξη, μπορείτε να την ψάξετε στο διαδικτυακό λεξικό (</a:t>
            </a:r>
            <a:r>
              <a:rPr lang="en-US" b="1" u="sng" dirty="0">
                <a:hlinkClick r:id="rId4"/>
              </a:rPr>
              <a:t>https</a:t>
            </a:r>
            <a:r>
              <a:rPr lang="el-GR" b="1" u="sng" dirty="0">
                <a:hlinkClick r:id="rId4"/>
              </a:rPr>
              <a:t>://</a:t>
            </a:r>
            <a:r>
              <a:rPr lang="en-US" b="1" u="sng" dirty="0" err="1">
                <a:hlinkClick r:id="rId4"/>
              </a:rPr>
              <a:t>learnersdictionary</a:t>
            </a:r>
            <a:r>
              <a:rPr lang="el-GR" b="1" u="sng" dirty="0">
                <a:hlinkClick r:id="rId4"/>
              </a:rPr>
              <a:t>.</a:t>
            </a:r>
            <a:r>
              <a:rPr lang="en-US" b="1" u="sng" dirty="0">
                <a:hlinkClick r:id="rId4"/>
              </a:rPr>
              <a:t>com</a:t>
            </a:r>
            <a:r>
              <a:rPr lang="el-GR" b="1" u="sng" dirty="0">
                <a:hlinkClick r:id="rId4"/>
              </a:rPr>
              <a:t>/</a:t>
            </a:r>
            <a:r>
              <a:rPr lang="el-GR" b="1" dirty="0"/>
              <a:t>).</a:t>
            </a:r>
            <a:endParaRPr lang="el-GR" dirty="0"/>
          </a:p>
          <a:p>
            <a:pPr algn="just"/>
            <a:r>
              <a:rPr lang="el-GR" b="1" dirty="0"/>
              <a:t>     Στη συνέχεια, σχεδιάστε έναν νοητικό χάρτη με τις πληροφορίες του κειμένου στο </a:t>
            </a:r>
            <a:r>
              <a:rPr lang="en-US" b="1" u="sng" dirty="0">
                <a:hlinkClick r:id="rId5"/>
              </a:rPr>
              <a:t>https</a:t>
            </a:r>
            <a:r>
              <a:rPr lang="el-GR" b="1" u="sng" dirty="0">
                <a:hlinkClick r:id="rId5"/>
              </a:rPr>
              <a:t>://</a:t>
            </a:r>
            <a:r>
              <a:rPr lang="en-US" b="1" u="sng" dirty="0" err="1">
                <a:hlinkClick r:id="rId5"/>
              </a:rPr>
              <a:t>popplet</a:t>
            </a:r>
            <a:r>
              <a:rPr lang="el-GR" b="1" u="sng" dirty="0">
                <a:hlinkClick r:id="rId5"/>
              </a:rPr>
              <a:t>.</a:t>
            </a:r>
            <a:r>
              <a:rPr lang="en-US" b="1" u="sng" dirty="0">
                <a:hlinkClick r:id="rId5"/>
              </a:rPr>
              <a:t>com</a:t>
            </a:r>
            <a:r>
              <a:rPr lang="el-GR" b="1" u="sng" dirty="0">
                <a:hlinkClick r:id="rId5"/>
              </a:rPr>
              <a:t>/#</a:t>
            </a:r>
            <a:r>
              <a:rPr lang="el-GR" b="1" dirty="0"/>
              <a:t>. Δημιουργήστε έναν κεντρικό κόμβο με το όνομα της χώρας και προσθέστε μία εικόνα με τον χάρτη της. Έπειτα, προσθέστε άλλους κόμβους (σχετικά με τα σύνορα, την πρωτεύουσα, το γεωγραφικό έδαφος, διάσημους ανθρώπους, προβλήματα…). Μπορείτε να προσθέσετε εικόνες ή βίντεο.</a:t>
            </a:r>
          </a:p>
          <a:p>
            <a:pPr algn="just"/>
            <a:r>
              <a:rPr lang="el-GR" b="1" dirty="0"/>
              <a:t>     Κοιτάξτε την παρακάτω εικόνα ή παρακολουθήστε ένα βίντεο (</a:t>
            </a:r>
            <a:r>
              <a:rPr lang="el-GR" u="sng" dirty="0">
                <a:hlinkClick r:id="rId6"/>
              </a:rPr>
              <a:t>https://www.youtube.com/watch?v=CxLDsWHsQ1g</a:t>
            </a:r>
            <a:r>
              <a:rPr lang="el-GR" b="1" dirty="0"/>
              <a:t>) για να δείτε πώς θα δουλέψετε στο </a:t>
            </a:r>
            <a:r>
              <a:rPr lang="en-US" b="1" dirty="0" err="1"/>
              <a:t>Popplet</a:t>
            </a:r>
            <a:r>
              <a:rPr lang="en-US" b="1" dirty="0"/>
              <a:t>.</a:t>
            </a:r>
            <a:endParaRPr lang="el-GR" b="1" dirty="0"/>
          </a:p>
          <a:p>
            <a:pPr algn="just"/>
            <a:r>
              <a:rPr lang="el-GR" b="1" dirty="0"/>
              <a:t> </a:t>
            </a:r>
            <a:endParaRPr lang="el-GR" dirty="0"/>
          </a:p>
        </p:txBody>
      </p:sp>
      <p:pic>
        <p:nvPicPr>
          <p:cNvPr id="8" name="7 - Εικόνα"/>
          <p:cNvPicPr/>
          <p:nvPr/>
        </p:nvPicPr>
        <p:blipFill>
          <a:blip r:embed="rId7" cstate="email">
            <a:extLst>
              <a:ext uri="{28A0092B-C50C-407E-A947-70E740481C1C}">
                <a14:useLocalDpi xmlns:a14="http://schemas.microsoft.com/office/drawing/2010/main"/>
              </a:ext>
            </a:extLst>
          </a:blip>
          <a:srcRect/>
          <a:stretch>
            <a:fillRect/>
          </a:stretch>
        </p:blipFill>
        <p:spPr bwMode="auto">
          <a:xfrm>
            <a:off x="2714612" y="4429132"/>
            <a:ext cx="3119755" cy="2280920"/>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28596" y="142852"/>
            <a:ext cx="8229600" cy="1143000"/>
          </a:xfrm>
        </p:spPr>
        <p:txBody>
          <a:bodyPr/>
          <a:lstStyle/>
          <a:p>
            <a:r>
              <a:rPr lang="el-GR" b="1" dirty="0"/>
              <a:t>3</a:t>
            </a:r>
            <a:r>
              <a:rPr lang="el-GR" b="1" baseline="30000" dirty="0"/>
              <a:t>η</a:t>
            </a:r>
            <a:r>
              <a:rPr lang="el-GR" b="1" dirty="0"/>
              <a:t> Δραστηριότητα (Σύγχρονη)</a:t>
            </a:r>
            <a:endParaRPr lang="el-GR" dirty="0"/>
          </a:p>
        </p:txBody>
      </p:sp>
      <p:sp>
        <p:nvSpPr>
          <p:cNvPr id="3" name="2 - Ορθογώνιο"/>
          <p:cNvSpPr/>
          <p:nvPr/>
        </p:nvSpPr>
        <p:spPr>
          <a:xfrm>
            <a:off x="428596" y="1285860"/>
            <a:ext cx="3786214" cy="4286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b="1" dirty="0"/>
              <a:t>Αναμενόμενος χρόνος: 20’</a:t>
            </a:r>
          </a:p>
        </p:txBody>
      </p:sp>
      <p:sp>
        <p:nvSpPr>
          <p:cNvPr id="4" name="3 - TextBox"/>
          <p:cNvSpPr txBox="1"/>
          <p:nvPr/>
        </p:nvSpPr>
        <p:spPr>
          <a:xfrm>
            <a:off x="500034" y="2214554"/>
            <a:ext cx="7429552" cy="646331"/>
          </a:xfrm>
          <a:prstGeom prst="rect">
            <a:avLst/>
          </a:prstGeom>
          <a:noFill/>
        </p:spPr>
        <p:txBody>
          <a:bodyPr wrap="square" rtlCol="0">
            <a:spAutoFit/>
          </a:bodyPr>
          <a:lstStyle/>
          <a:p>
            <a:pPr>
              <a:buFont typeface="Wingdings" pitchFamily="2" charset="2"/>
              <a:buChar char="Ø"/>
            </a:pPr>
            <a:r>
              <a:rPr lang="el-GR" dirty="0"/>
              <a:t> </a:t>
            </a:r>
            <a:r>
              <a:rPr lang="en-US" dirty="0"/>
              <a:t> </a:t>
            </a:r>
            <a:r>
              <a:rPr lang="el-GR" dirty="0"/>
              <a:t>Ανάρτηση νοητικών χαρτών στον ‘</a:t>
            </a:r>
            <a:r>
              <a:rPr lang="el-GR" dirty="0">
                <a:hlinkClick r:id="rId2"/>
              </a:rPr>
              <a:t>Τοίχο</a:t>
            </a:r>
            <a:r>
              <a:rPr lang="el-GR" dirty="0"/>
              <a:t>’ της η-τάξης</a:t>
            </a:r>
          </a:p>
          <a:p>
            <a:pPr>
              <a:buFont typeface="Wingdings" pitchFamily="2" charset="2"/>
              <a:buChar char="Ø"/>
            </a:pPr>
            <a:r>
              <a:rPr lang="el-GR" dirty="0"/>
              <a:t>  Παρουσίαση χωρών στην ολομέλεια.</a:t>
            </a:r>
          </a:p>
        </p:txBody>
      </p:sp>
      <p:pic>
        <p:nvPicPr>
          <p:cNvPr id="5" name="4 - Εικόνα" descr="wall.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00232" y="3500438"/>
            <a:ext cx="5380118" cy="2909887"/>
          </a:xfrm>
          <a:prstGeom prst="rect">
            <a:avLst/>
          </a:prstGeom>
        </p:spPr>
      </p:pic>
      <p:sp>
        <p:nvSpPr>
          <p:cNvPr id="6" name="5 - TextBox"/>
          <p:cNvSpPr txBox="1"/>
          <p:nvPr/>
        </p:nvSpPr>
        <p:spPr>
          <a:xfrm>
            <a:off x="642910" y="1928802"/>
            <a:ext cx="1500198" cy="369332"/>
          </a:xfrm>
          <a:prstGeom prst="rect">
            <a:avLst/>
          </a:prstGeom>
          <a:noFill/>
        </p:spPr>
        <p:txBody>
          <a:bodyPr wrap="square" rtlCol="0">
            <a:spAutoFit/>
          </a:bodyPr>
          <a:lstStyle/>
          <a:p>
            <a:r>
              <a:rPr lang="el-GR" dirty="0"/>
              <a:t>Βήμα 1</a:t>
            </a:r>
            <a:r>
              <a:rPr lang="el-GR" baseline="30000" dirty="0"/>
              <a:t>ο</a:t>
            </a:r>
            <a:r>
              <a:rPr lang="el-GR" dirty="0"/>
              <a:t>: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7 - Εικόνα" descr="Mind map by Vaggelis K..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643438" y="2857496"/>
            <a:ext cx="3382513" cy="1422026"/>
          </a:xfrm>
          <a:prstGeom prst="rect">
            <a:avLst/>
          </a:prstGeom>
        </p:spPr>
      </p:pic>
      <p:sp>
        <p:nvSpPr>
          <p:cNvPr id="2" name="1 - Τίτλος"/>
          <p:cNvSpPr>
            <a:spLocks noGrp="1"/>
          </p:cNvSpPr>
          <p:nvPr>
            <p:ph type="title"/>
          </p:nvPr>
        </p:nvSpPr>
        <p:spPr>
          <a:xfrm>
            <a:off x="500034" y="142852"/>
            <a:ext cx="8229600" cy="857256"/>
          </a:xfrm>
        </p:spPr>
        <p:txBody>
          <a:bodyPr>
            <a:normAutofit fontScale="90000"/>
          </a:bodyPr>
          <a:lstStyle/>
          <a:p>
            <a:r>
              <a:rPr lang="el-GR" b="1" dirty="0"/>
              <a:t>ΦΥΛΛΟ ΕΡΓΑΣΙΑΣ – Δραστηριότητα </a:t>
            </a:r>
            <a:r>
              <a:rPr lang="en-US" b="1" dirty="0"/>
              <a:t>3</a:t>
            </a:r>
            <a:endParaRPr lang="el-GR" dirty="0"/>
          </a:p>
        </p:txBody>
      </p:sp>
      <p:sp>
        <p:nvSpPr>
          <p:cNvPr id="3" name="2 - Στρογγυλεμένο ορθογώνιο"/>
          <p:cNvSpPr/>
          <p:nvPr/>
        </p:nvSpPr>
        <p:spPr>
          <a:xfrm>
            <a:off x="357158" y="928670"/>
            <a:ext cx="8501122" cy="14287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b="1" dirty="0"/>
              <a:t>3α. Αφού τελειώσετε με τη δημιουργία νοητικών χαρτών , κάνετε εξαγωγή του χάρτη σας ως εικόνα και ανεβάστε την εικόνα στον Τοίχο που έχει δημιουργηθεί στο </a:t>
            </a:r>
            <a:r>
              <a:rPr lang="en-US" b="1" dirty="0" err="1"/>
              <a:t>eclass</a:t>
            </a:r>
            <a:r>
              <a:rPr lang="en-US" b="1" dirty="0"/>
              <a:t>. </a:t>
            </a:r>
            <a:r>
              <a:rPr lang="el-GR" b="1" dirty="0"/>
              <a:t>Με βάση τον νοητικό χάρτη που δημιουργήσατε στην ομάδα σας, παρουσιάστε τη χώρα που αναλάβατε στην ολομέλεια.</a:t>
            </a:r>
            <a:r>
              <a:rPr lang="el-GR" b="1" u="sng" dirty="0"/>
              <a:t> Θυμηθείτε να κάνετε </a:t>
            </a:r>
            <a:r>
              <a:rPr lang="en-US" b="1" u="sng" dirty="0"/>
              <a:t>Like </a:t>
            </a:r>
            <a:r>
              <a:rPr lang="el-GR" b="1" u="sng" dirty="0"/>
              <a:t>στις αναρτήσεις των χαρτών των άλλων ομάδων</a:t>
            </a:r>
            <a:r>
              <a:rPr lang="en-US" b="1" u="sng" dirty="0"/>
              <a:t> </a:t>
            </a:r>
            <a:r>
              <a:rPr lang="el-GR" b="1" u="sng" dirty="0"/>
              <a:t> ή/και να  κάνετε ένα σχόλιο.</a:t>
            </a:r>
          </a:p>
        </p:txBody>
      </p:sp>
      <p:pic>
        <p:nvPicPr>
          <p:cNvPr id="5" name="4 - Εικόνα" descr="ALL ABOUT ROMANIA.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2714620"/>
            <a:ext cx="3036547" cy="2500306"/>
          </a:xfrm>
          <a:prstGeom prst="rect">
            <a:avLst/>
          </a:prstGeom>
          <a:scene3d>
            <a:camera prst="isometricRightUp"/>
            <a:lightRig rig="threePt" dir="t"/>
          </a:scene3d>
        </p:spPr>
      </p:pic>
      <p:pic>
        <p:nvPicPr>
          <p:cNvPr id="7" name="6 - Εικόνα" descr="ALL ABOUT POLAND.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500166" y="3286124"/>
            <a:ext cx="3045142" cy="1761352"/>
          </a:xfrm>
          <a:prstGeom prst="rect">
            <a:avLst/>
          </a:prstGeom>
        </p:spPr>
      </p:pic>
      <p:pic>
        <p:nvPicPr>
          <p:cNvPr id="6" name="5 - Εικόνα" descr="ALL ABOUT SPAIN.jp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28596" y="4286256"/>
            <a:ext cx="2743921" cy="2357430"/>
          </a:xfrm>
          <a:prstGeom prst="rect">
            <a:avLst/>
          </a:prstGeom>
          <a:scene3d>
            <a:camera prst="isometricOffAxis2Left"/>
            <a:lightRig rig="threePt" dir="t"/>
          </a:scene3d>
        </p:spPr>
      </p:pic>
      <p:pic>
        <p:nvPicPr>
          <p:cNvPr id="9" name="8 - Εικόνα" descr="Mind map by Maria L..png"/>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572000" y="4500570"/>
            <a:ext cx="3714776" cy="1740174"/>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a:t>4</a:t>
            </a:r>
            <a:r>
              <a:rPr lang="el-GR" b="1" baseline="30000" dirty="0"/>
              <a:t>η</a:t>
            </a:r>
            <a:r>
              <a:rPr lang="el-GR" b="1" dirty="0"/>
              <a:t> Δραστηριότητα (Σύγχρονη)</a:t>
            </a:r>
            <a:endParaRPr lang="el-GR" dirty="0"/>
          </a:p>
        </p:txBody>
      </p:sp>
      <p:sp>
        <p:nvSpPr>
          <p:cNvPr id="3" name="2 - TextBox"/>
          <p:cNvSpPr txBox="1"/>
          <p:nvPr/>
        </p:nvSpPr>
        <p:spPr>
          <a:xfrm>
            <a:off x="500034" y="2214554"/>
            <a:ext cx="8215370" cy="646331"/>
          </a:xfrm>
          <a:prstGeom prst="rect">
            <a:avLst/>
          </a:prstGeom>
          <a:noFill/>
        </p:spPr>
        <p:txBody>
          <a:bodyPr wrap="square" rtlCol="0">
            <a:spAutoFit/>
          </a:bodyPr>
          <a:lstStyle/>
          <a:p>
            <a:pPr>
              <a:buFont typeface="Wingdings" pitchFamily="2" charset="2"/>
              <a:buChar char="Ø"/>
            </a:pPr>
            <a:r>
              <a:rPr lang="el-GR" dirty="0"/>
              <a:t> </a:t>
            </a:r>
            <a:r>
              <a:rPr lang="en-US" dirty="0"/>
              <a:t> </a:t>
            </a:r>
            <a:r>
              <a:rPr lang="el-GR" dirty="0"/>
              <a:t>Αυτό-αξιολόγηση / Ανατροφοδότηση: Συμπλήρωση </a:t>
            </a:r>
            <a:r>
              <a:rPr lang="en-US" dirty="0"/>
              <a:t>quiz </a:t>
            </a:r>
            <a:r>
              <a:rPr lang="el-GR" dirty="0"/>
              <a:t>για όλες τις χώρες</a:t>
            </a:r>
          </a:p>
          <a:p>
            <a:pPr>
              <a:buFont typeface="Wingdings" pitchFamily="2" charset="2"/>
              <a:buChar char="Ø"/>
            </a:pPr>
            <a:r>
              <a:rPr lang="el-GR" dirty="0"/>
              <a:t>  Αξιολόγηση μαθήματος</a:t>
            </a:r>
          </a:p>
        </p:txBody>
      </p:sp>
      <p:sp>
        <p:nvSpPr>
          <p:cNvPr id="4" name="3 - Ορθογώνιο"/>
          <p:cNvSpPr/>
          <p:nvPr/>
        </p:nvSpPr>
        <p:spPr>
          <a:xfrm>
            <a:off x="500034" y="1428736"/>
            <a:ext cx="3786214" cy="4286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b="1" dirty="0"/>
              <a:t>Αναμενόμενος χρόνος: 5’ – 10’</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Εικόνα" descr="Φ1.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2844" y="1285860"/>
            <a:ext cx="5192980" cy="3284391"/>
          </a:xfrm>
          <a:prstGeom prst="rect">
            <a:avLst/>
          </a:prstGeom>
        </p:spPr>
      </p:pic>
      <p:sp>
        <p:nvSpPr>
          <p:cNvPr id="3" name="2 - Στρογγυλεμένο ορθογώνιο"/>
          <p:cNvSpPr/>
          <p:nvPr/>
        </p:nvSpPr>
        <p:spPr>
          <a:xfrm>
            <a:off x="500034" y="285728"/>
            <a:ext cx="8286808" cy="1214446"/>
          </a:xfrm>
          <a:prstGeom prst="roundRect">
            <a:avLst>
              <a:gd name="adj"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b="1" dirty="0"/>
              <a:t>3β. Ελέγξτε τις γνώσεις που αποκτήσατε σχετικά με τις 6 χώρες, κάνοντας το παρακάτω κουίζ. </a:t>
            </a:r>
          </a:p>
        </p:txBody>
      </p:sp>
      <p:pic>
        <p:nvPicPr>
          <p:cNvPr id="6" name="5 - Εικόνα" descr="Φ3.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786314" y="1000108"/>
            <a:ext cx="2397624" cy="4157254"/>
          </a:xfrm>
          <a:prstGeom prst="rect">
            <a:avLst/>
          </a:prstGeom>
        </p:spPr>
      </p:pic>
      <p:pic>
        <p:nvPicPr>
          <p:cNvPr id="5" name="4 - Εικόνα" descr="Φ2.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128533" y="1071546"/>
            <a:ext cx="2015467" cy="4199828"/>
          </a:xfrm>
          <a:prstGeom prst="rect">
            <a:avLst/>
          </a:prstGeom>
        </p:spPr>
      </p:pic>
      <p:sp>
        <p:nvSpPr>
          <p:cNvPr id="7" name="6 - Στρογγυλεμένο ορθογώνιο"/>
          <p:cNvSpPr/>
          <p:nvPr/>
        </p:nvSpPr>
        <p:spPr>
          <a:xfrm>
            <a:off x="285720" y="4714884"/>
            <a:ext cx="6143668" cy="1928826"/>
          </a:xfrm>
          <a:prstGeom prst="roundRect">
            <a:avLst>
              <a:gd name="adj" fmla="val 16667"/>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b="1" u="sng" dirty="0"/>
              <a:t>Αξιολόγηση: </a:t>
            </a:r>
          </a:p>
        </p:txBody>
      </p:sp>
      <p:pic>
        <p:nvPicPr>
          <p:cNvPr id="8" name="7 - Εικόνα" descr="συζητησεις.pn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428860" y="4786322"/>
            <a:ext cx="1950889" cy="426757"/>
          </a:xfrm>
          <a:prstGeom prst="rect">
            <a:avLst/>
          </a:prstGeom>
        </p:spPr>
      </p:pic>
      <p:sp>
        <p:nvSpPr>
          <p:cNvPr id="11" name="10 - TextBox"/>
          <p:cNvSpPr txBox="1"/>
          <p:nvPr/>
        </p:nvSpPr>
        <p:spPr>
          <a:xfrm>
            <a:off x="1928794" y="5380672"/>
            <a:ext cx="4214842" cy="1200329"/>
          </a:xfrm>
          <a:prstGeom prst="rect">
            <a:avLst/>
          </a:prstGeom>
          <a:solidFill>
            <a:schemeClr val="bg1"/>
          </a:solidFill>
        </p:spPr>
        <p:txBody>
          <a:bodyPr wrap="square" rtlCol="0">
            <a:spAutoFit/>
          </a:bodyPr>
          <a:lstStyle/>
          <a:p>
            <a:r>
              <a:rPr lang="el-GR" b="1" dirty="0"/>
              <a:t>Σας άρεσε το μάθημα; Ήταν ενδιαφέρον/βαρετό; Υπήρξε </a:t>
            </a:r>
            <a:r>
              <a:rPr lang="el-GR" b="1" dirty="0" err="1"/>
              <a:t>κτ</a:t>
            </a:r>
            <a:r>
              <a:rPr lang="el-GR" b="1" dirty="0"/>
              <a:t> που σας δυσκόλεψε; Τι σας άρεσε πιο πολύ;  </a:t>
            </a:r>
          </a:p>
          <a:p>
            <a:endParaRPr lang="el-G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8 - Εικόνα" descr="μαπ.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flipH="1">
            <a:off x="285720" y="4572008"/>
            <a:ext cx="2273609" cy="2114715"/>
          </a:xfrm>
          <a:prstGeom prst="rect">
            <a:avLst/>
          </a:prstGeom>
        </p:spPr>
      </p:pic>
      <p:sp>
        <p:nvSpPr>
          <p:cNvPr id="6" name="5 - Στρογγυλεμένο ορθογώνιο"/>
          <p:cNvSpPr/>
          <p:nvPr/>
        </p:nvSpPr>
        <p:spPr>
          <a:xfrm>
            <a:off x="785786" y="642918"/>
            <a:ext cx="8072494" cy="2071702"/>
          </a:xfrm>
          <a:prstGeom prst="roundRect">
            <a:avLst>
              <a:gd name="adj"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b="1" dirty="0"/>
              <a:t>Πάτε στο </a:t>
            </a:r>
            <a:r>
              <a:rPr lang="el-GR" b="1" dirty="0">
                <a:hlinkClick r:id="rId3"/>
              </a:rPr>
              <a:t>Picture </a:t>
            </a:r>
            <a:r>
              <a:rPr lang="el-GR" b="1" dirty="0" err="1">
                <a:hlinkClick r:id="rId3"/>
              </a:rPr>
              <a:t>Dictionary</a:t>
            </a:r>
            <a:r>
              <a:rPr lang="el-GR" b="1" dirty="0">
                <a:hlinkClick r:id="rId3"/>
              </a:rPr>
              <a:t> "</a:t>
            </a:r>
            <a:r>
              <a:rPr lang="el-GR" b="1" dirty="0" err="1">
                <a:hlinkClick r:id="rId3"/>
              </a:rPr>
              <a:t>Nations</a:t>
            </a:r>
            <a:r>
              <a:rPr lang="el-GR" b="1" dirty="0">
                <a:hlinkClick r:id="rId3"/>
              </a:rPr>
              <a:t> </a:t>
            </a:r>
            <a:r>
              <a:rPr lang="el-GR" b="1" dirty="0" err="1">
                <a:hlinkClick r:id="rId3"/>
              </a:rPr>
              <a:t>and</a:t>
            </a:r>
            <a:r>
              <a:rPr lang="el-GR" b="1" dirty="0">
                <a:hlinkClick r:id="rId3"/>
              </a:rPr>
              <a:t> </a:t>
            </a:r>
            <a:r>
              <a:rPr lang="el-GR" b="1" dirty="0" err="1">
                <a:hlinkClick r:id="rId3"/>
              </a:rPr>
              <a:t>Nationalities</a:t>
            </a:r>
            <a:r>
              <a:rPr lang="el-GR" b="1" dirty="0">
                <a:hlinkClick r:id="rId3"/>
              </a:rPr>
              <a:t>"</a:t>
            </a:r>
            <a:r>
              <a:rPr lang="el-GR" b="1" dirty="0"/>
              <a:t>. Κάντε κλικ στο εικονίδιο 'ηχείο' και εξασκηθείτε στο λεξιλόγιο για χώρες και εθνικότητες σε διάφορες ηπείρους. Κάθε φορά πατήστε το κουμπί "</a:t>
            </a:r>
            <a:r>
              <a:rPr lang="el-GR" b="1" dirty="0" err="1"/>
              <a:t>Next</a:t>
            </a:r>
            <a:r>
              <a:rPr lang="el-GR" b="1" dirty="0"/>
              <a:t>" για να προχωρήσετε. Όταν </a:t>
            </a:r>
            <a:r>
              <a:rPr lang="el-GR" b="1" dirty="0" err="1"/>
              <a:t>τελείωσετε</a:t>
            </a:r>
            <a:r>
              <a:rPr lang="el-GR" b="1" dirty="0"/>
              <a:t>, κάντε την εργασία που θα βρείτε παρακάτω. (Εάν έχετε πρόβλημα με το </a:t>
            </a:r>
            <a:r>
              <a:rPr lang="el-GR" b="1" dirty="0" err="1"/>
              <a:t>Adobe</a:t>
            </a:r>
            <a:r>
              <a:rPr lang="el-GR" b="1" dirty="0"/>
              <a:t> </a:t>
            </a:r>
            <a:r>
              <a:rPr lang="el-GR" b="1" dirty="0" err="1"/>
              <a:t>Flash</a:t>
            </a:r>
            <a:r>
              <a:rPr lang="el-GR" b="1" dirty="0"/>
              <a:t> </a:t>
            </a:r>
            <a:r>
              <a:rPr lang="el-GR" b="1" dirty="0" err="1"/>
              <a:t>Player</a:t>
            </a:r>
            <a:r>
              <a:rPr lang="el-GR" b="1" dirty="0"/>
              <a:t> ακολουθήστε τις οδηγίες που θα βρείτε</a:t>
            </a:r>
            <a:r>
              <a:rPr lang="el-GR" b="1" dirty="0">
                <a:hlinkClick r:id="rId4"/>
              </a:rPr>
              <a:t> ΕΔΩ</a:t>
            </a:r>
            <a:r>
              <a:rPr lang="el-GR" b="1" dirty="0"/>
              <a:t>).</a:t>
            </a:r>
          </a:p>
        </p:txBody>
      </p:sp>
      <p:sp>
        <p:nvSpPr>
          <p:cNvPr id="7" name="6 - Ορθογώνιο"/>
          <p:cNvSpPr/>
          <p:nvPr/>
        </p:nvSpPr>
        <p:spPr>
          <a:xfrm>
            <a:off x="2928926" y="142852"/>
            <a:ext cx="3429024" cy="3571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Homework</a:t>
            </a:r>
            <a:endParaRPr lang="el-GR" b="1" dirty="0"/>
          </a:p>
        </p:txBody>
      </p:sp>
      <p:sp>
        <p:nvSpPr>
          <p:cNvPr id="8" name="7 - Έλλειψη"/>
          <p:cNvSpPr/>
          <p:nvPr/>
        </p:nvSpPr>
        <p:spPr>
          <a:xfrm>
            <a:off x="1000100" y="2857496"/>
            <a:ext cx="7500990" cy="221457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dirty="0"/>
              <a:t>Κάντε κλικ στον χάρτη </a:t>
            </a:r>
            <a:r>
              <a:rPr lang="el-GR" b="1" dirty="0">
                <a:hlinkClick r:id="rId5"/>
              </a:rPr>
              <a:t>ΕΔΩ</a:t>
            </a:r>
            <a:r>
              <a:rPr lang="el-GR" b="1" dirty="0"/>
              <a:t>. Τι βλέπετε; Μπορείτε να εντοπίσετε τη χώρα σας; Πού βρίσκεται ακριβώς; Με ποιες χώρες συνορεύει; Μπορείτε να κατονομάσετε άλλες  Ευρωπαϊκές χώρες ; Ποιες είναι οι αγαπημένες σας;  Γράψτε μία παράγραφο 50-80 λέξεις.</a:t>
            </a:r>
          </a:p>
        </p:txBody>
      </p:sp>
      <p:pic>
        <p:nvPicPr>
          <p:cNvPr id="10" name="9 - Εικόνα" descr="ergasia.png"/>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715008" y="4636061"/>
            <a:ext cx="2528189" cy="1936211"/>
          </a:xfrm>
          <a:prstGeom prst="rect">
            <a:avLst/>
          </a:prstGeom>
        </p:spPr>
      </p:pic>
      <p:pic>
        <p:nvPicPr>
          <p:cNvPr id="11" name="10 - Εικόνα" descr="εργασιες.png"/>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357554" y="5715016"/>
            <a:ext cx="1867062" cy="472481"/>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Έλλειψη"/>
          <p:cNvSpPr/>
          <p:nvPr/>
        </p:nvSpPr>
        <p:spPr>
          <a:xfrm>
            <a:off x="1857356" y="214290"/>
            <a:ext cx="6115068" cy="4143404"/>
          </a:xfrm>
          <a:prstGeom prst="ellipse">
            <a:avLst/>
          </a:prstGeom>
          <a:blipFill>
            <a:blip r:embed="rId2" cstate="email">
              <a:extLst>
                <a:ext uri="{28A0092B-C50C-407E-A947-70E740481C1C}">
                  <a14:useLocalDpi xmlns:a14="http://schemas.microsoft.com/office/drawing/2010/main"/>
                </a:ext>
              </a:extLst>
            </a:blip>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 name="4 - Ψαλίδισμα της γωνίας της ίδιας πλευράς του ορθογωνίου"/>
          <p:cNvSpPr/>
          <p:nvPr/>
        </p:nvSpPr>
        <p:spPr>
          <a:xfrm>
            <a:off x="2643174" y="4357694"/>
            <a:ext cx="4357718" cy="1714512"/>
          </a:xfrm>
          <a:prstGeom prst="snip2Same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4000" b="1">
                <a:solidFill>
                  <a:schemeClr val="tx1"/>
                </a:solidFill>
                <a:latin typeface="Monotype Corsiva" pitchFamily="66" charset="0"/>
              </a:rPr>
              <a:t>Σας </a:t>
            </a:r>
            <a:r>
              <a:rPr lang="el-GR" sz="4000" b="1" dirty="0">
                <a:solidFill>
                  <a:schemeClr val="tx1"/>
                </a:solidFill>
                <a:latin typeface="Monotype Corsiva" pitchFamily="66" charset="0"/>
              </a:rPr>
              <a:t>ευχαριστώ!!!</a:t>
            </a:r>
            <a:endParaRPr lang="en-US" sz="4000" b="1" dirty="0">
              <a:solidFill>
                <a:schemeClr val="tx1"/>
              </a:solidFill>
              <a:latin typeface="Monotype Corsiva" pitchFamily="66"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32651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Στρογγυλεμένο ορθογώνιο"/>
          <p:cNvSpPr/>
          <p:nvPr/>
        </p:nvSpPr>
        <p:spPr>
          <a:xfrm>
            <a:off x="785786" y="214290"/>
            <a:ext cx="7500990" cy="1357322"/>
          </a:xfrm>
          <a:prstGeom prst="roundRect">
            <a:avLst>
              <a:gd name="adj" fmla="val 15641"/>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2800" b="1" dirty="0">
                <a:solidFill>
                  <a:schemeClr val="tx1"/>
                </a:solidFill>
              </a:rPr>
              <a:t>Διεύθυνση στην η-τάξη: </a:t>
            </a:r>
            <a:r>
              <a:rPr lang="en-US" sz="2800" dirty="0">
                <a:hlinkClick r:id="rId2"/>
              </a:rPr>
              <a:t>https://eclass02.sch.gr/courses/9450011123/</a:t>
            </a:r>
            <a:r>
              <a:rPr lang="en-US" sz="2800" dirty="0"/>
              <a:t>     </a:t>
            </a:r>
            <a:endParaRPr lang="el-GR" sz="2800" dirty="0"/>
          </a:p>
        </p:txBody>
      </p:sp>
      <p:pic>
        <p:nvPicPr>
          <p:cNvPr id="3" name="2 - Εικόνα" descr="ECLASS 1.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85720" y="1428736"/>
            <a:ext cx="3929090" cy="2446236"/>
          </a:xfrm>
          <a:prstGeom prst="rect">
            <a:avLst/>
          </a:prstGeom>
        </p:spPr>
      </p:pic>
      <p:pic>
        <p:nvPicPr>
          <p:cNvPr id="4" name="3 - Εικόνα" descr="ECLASS 2.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429124" y="1409016"/>
            <a:ext cx="4214842" cy="2422439"/>
          </a:xfrm>
          <a:prstGeom prst="rect">
            <a:avLst/>
          </a:prstGeom>
        </p:spPr>
      </p:pic>
      <p:pic>
        <p:nvPicPr>
          <p:cNvPr id="5" name="4 - Εικόνα" descr="ECLASS 3.pn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0" y="3571876"/>
            <a:ext cx="3685502" cy="2988960"/>
          </a:xfrm>
          <a:prstGeom prst="rect">
            <a:avLst/>
          </a:prstGeom>
          <a:scene3d>
            <a:camera prst="isometricOffAxis1Right"/>
            <a:lightRig rig="threePt" dir="t"/>
          </a:scene3d>
        </p:spPr>
      </p:pic>
      <p:pic>
        <p:nvPicPr>
          <p:cNvPr id="8" name="7 - Εικόνα" descr="ECLASS 5.png"/>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987979" y="3571876"/>
            <a:ext cx="4156021" cy="3030881"/>
          </a:xfrm>
          <a:prstGeom prst="rect">
            <a:avLst/>
          </a:prstGeom>
          <a:scene3d>
            <a:camera prst="isometricOffAxis2Left"/>
            <a:lightRig rig="threePt" dir="t"/>
          </a:scene3d>
        </p:spPr>
      </p:pic>
      <p:pic>
        <p:nvPicPr>
          <p:cNvPr id="7" name="6 - Εικόνα" descr="ECLASS 4.png"/>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714612" y="3857628"/>
            <a:ext cx="3571900" cy="2712891"/>
          </a:xfrm>
          <a:prstGeom prst="rect">
            <a:avLst/>
          </a:prstGeom>
        </p:spPr>
      </p:pic>
      <p:sp>
        <p:nvSpPr>
          <p:cNvPr id="9" name="8 - Ορθογώνιο"/>
          <p:cNvSpPr/>
          <p:nvPr/>
        </p:nvSpPr>
        <p:spPr>
          <a:xfrm>
            <a:off x="4929190" y="285728"/>
            <a:ext cx="3214710" cy="5000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13ο</a:t>
            </a:r>
            <a:r>
              <a:rPr lang="el-GR" dirty="0"/>
              <a:t> </a:t>
            </a:r>
            <a:r>
              <a:rPr lang="el-GR" dirty="0" err="1"/>
              <a:t>Δ.Σχ</a:t>
            </a:r>
            <a:r>
              <a:rPr lang="el-GR" dirty="0"/>
              <a:t>. Τρικάλων</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Ορθογώνιο"/>
          <p:cNvSpPr/>
          <p:nvPr/>
        </p:nvSpPr>
        <p:spPr>
          <a:xfrm>
            <a:off x="428596" y="428604"/>
            <a:ext cx="8286776" cy="2769989"/>
          </a:xfrm>
          <a:prstGeom prst="rect">
            <a:avLst/>
          </a:prstGeom>
        </p:spPr>
        <p:txBody>
          <a:bodyPr wrap="square">
            <a:spAutoFit/>
          </a:bodyPr>
          <a:lstStyle/>
          <a:p>
            <a:pPr marL="514350" indent="-514350" algn="ctr"/>
            <a:r>
              <a:rPr lang="el-GR" sz="2400" b="1" u="sng" dirty="0"/>
              <a:t>Ταυτότητα Σεναρίου</a:t>
            </a:r>
          </a:p>
          <a:p>
            <a:pPr marL="514350" indent="-514350" algn="ctr"/>
            <a:endParaRPr lang="el-GR" sz="2400" b="1" u="sng" dirty="0"/>
          </a:p>
          <a:p>
            <a:r>
              <a:rPr lang="el-GR" b="1" u="sng" dirty="0"/>
              <a:t>Γνωστικά αντικείμενα:</a:t>
            </a:r>
            <a:r>
              <a:rPr lang="el-GR" u="sng" dirty="0"/>
              <a:t> </a:t>
            </a:r>
            <a:r>
              <a:rPr lang="el-GR" dirty="0"/>
              <a:t>Αγγλικά με </a:t>
            </a:r>
            <a:r>
              <a:rPr lang="el-GR" dirty="0" err="1"/>
              <a:t>διαθεματική</a:t>
            </a:r>
            <a:r>
              <a:rPr lang="el-GR" dirty="0"/>
              <a:t> προσέγγιση μέσω του μαθήματος της Γεωγραφίας &amp; ΤΠΕ</a:t>
            </a:r>
          </a:p>
          <a:p>
            <a:endParaRPr lang="el-GR" dirty="0"/>
          </a:p>
          <a:p>
            <a:r>
              <a:rPr lang="el-GR" b="1" u="sng" dirty="0"/>
              <a:t>Σύνδεση με ενότητα σχολικού εγχειριδίου</a:t>
            </a:r>
            <a:r>
              <a:rPr lang="en-US" b="1" u="sng" dirty="0"/>
              <a:t>:</a:t>
            </a:r>
            <a:r>
              <a:rPr lang="el-GR" dirty="0"/>
              <a:t> Βιβλίο της Στ’ Δημοτικού, </a:t>
            </a:r>
            <a:r>
              <a:rPr lang="en-US" dirty="0"/>
              <a:t>Unit 1 Our multicultural class, Lesson 1 (</a:t>
            </a:r>
            <a:r>
              <a:rPr lang="en-US" dirty="0">
                <a:hlinkClick r:id="rId3"/>
              </a:rPr>
              <a:t>http://ebooks.edu.gr/modules/ebook/show.php/DSDIM-F101/441/2922,11590/</a:t>
            </a:r>
            <a:r>
              <a:rPr lang="en-US" dirty="0"/>
              <a:t>)</a:t>
            </a:r>
            <a:endParaRPr lang="el-GR" dirty="0"/>
          </a:p>
          <a:p>
            <a:pPr algn="ctr">
              <a:buNone/>
            </a:pPr>
            <a:endParaRPr lang="el-GR" dirty="0"/>
          </a:p>
        </p:txBody>
      </p:sp>
      <p:sp>
        <p:nvSpPr>
          <p:cNvPr id="6" name="5 - Ορθογώνιο"/>
          <p:cNvSpPr/>
          <p:nvPr/>
        </p:nvSpPr>
        <p:spPr>
          <a:xfrm>
            <a:off x="500034" y="2643182"/>
            <a:ext cx="8429684" cy="3139321"/>
          </a:xfrm>
          <a:prstGeom prst="rect">
            <a:avLst/>
          </a:prstGeom>
        </p:spPr>
        <p:txBody>
          <a:bodyPr wrap="square">
            <a:spAutoFit/>
          </a:bodyPr>
          <a:lstStyle/>
          <a:p>
            <a:endParaRPr lang="el-GR" b="1" u="sng" dirty="0"/>
          </a:p>
          <a:p>
            <a:r>
              <a:rPr lang="el-GR" b="1" u="sng" dirty="0"/>
              <a:t>Επίπεδο Γλωσσομάθειας ΚΕΠΑ: </a:t>
            </a:r>
            <a:r>
              <a:rPr lang="el-GR" dirty="0"/>
              <a:t>Αρχάριοι (Α1 - Α2)</a:t>
            </a:r>
          </a:p>
          <a:p>
            <a:endParaRPr lang="el-GR" b="1" u="sng" dirty="0"/>
          </a:p>
          <a:p>
            <a:r>
              <a:rPr lang="el-GR" b="1" u="sng" dirty="0"/>
              <a:t>Χρονική διάρκεια: </a:t>
            </a:r>
            <a:r>
              <a:rPr lang="el-GR" dirty="0"/>
              <a:t>1 διδακτική ώρα σύγχρονης εξ αποστάσεως διδασκαλίας  (45’) &amp; ασύγχρονη διδασκαλία</a:t>
            </a:r>
          </a:p>
          <a:p>
            <a:endParaRPr lang="el-GR" dirty="0"/>
          </a:p>
          <a:p>
            <a:endParaRPr lang="el-GR" dirty="0"/>
          </a:p>
          <a:p>
            <a:endParaRPr lang="el-GR" dirty="0"/>
          </a:p>
          <a:p>
            <a:endParaRPr lang="el-GR" dirty="0"/>
          </a:p>
          <a:p>
            <a:endParaRPr lang="el-GR" b="1" u="sng" dirty="0"/>
          </a:p>
          <a:p>
            <a:endParaRPr lang="el-GR" dirty="0"/>
          </a:p>
        </p:txBody>
      </p:sp>
      <p:sp>
        <p:nvSpPr>
          <p:cNvPr id="7" name="6 - Ορθογώνιο"/>
          <p:cNvSpPr/>
          <p:nvPr/>
        </p:nvSpPr>
        <p:spPr>
          <a:xfrm>
            <a:off x="500034" y="4143380"/>
            <a:ext cx="8143932" cy="1754326"/>
          </a:xfrm>
          <a:prstGeom prst="rect">
            <a:avLst/>
          </a:prstGeom>
        </p:spPr>
        <p:txBody>
          <a:bodyPr wrap="square">
            <a:spAutoFit/>
          </a:bodyPr>
          <a:lstStyle/>
          <a:p>
            <a:pPr algn="just"/>
            <a:r>
              <a:rPr lang="el-GR" b="1" u="sng" dirty="0"/>
              <a:t>Προϋποθέσεις υλοποίησης και προηγούμενη γνώση:</a:t>
            </a:r>
            <a:r>
              <a:rPr lang="el-GR" b="1" dirty="0"/>
              <a:t> 1. </a:t>
            </a:r>
            <a:r>
              <a:rPr lang="el-GR" dirty="0"/>
              <a:t>πρόσβαση σε Η/Υ</a:t>
            </a:r>
            <a:r>
              <a:rPr lang="en-US" dirty="0"/>
              <a:t> </a:t>
            </a:r>
            <a:r>
              <a:rPr lang="el-GR" dirty="0"/>
              <a:t>(ταμπλέτα, κινητό), σύνδεση στο διαδίκτυο,</a:t>
            </a:r>
            <a:r>
              <a:rPr lang="el-GR" b="1" dirty="0"/>
              <a:t> 2. </a:t>
            </a:r>
            <a:r>
              <a:rPr lang="el-GR" dirty="0"/>
              <a:t>εξοικείωση με πλατφόρμα </a:t>
            </a:r>
            <a:r>
              <a:rPr lang="en-US" b="1" dirty="0" err="1"/>
              <a:t>eclass</a:t>
            </a:r>
            <a:r>
              <a:rPr lang="en-US" dirty="0"/>
              <a:t>, </a:t>
            </a:r>
            <a:r>
              <a:rPr lang="el-GR" b="1" dirty="0" err="1"/>
              <a:t>Φωτόδεντρο</a:t>
            </a:r>
            <a:r>
              <a:rPr lang="el-GR" dirty="0"/>
              <a:t>, χρήση ψηφιακών εργαλείων </a:t>
            </a:r>
            <a:r>
              <a:rPr lang="en-US" b="1" dirty="0"/>
              <a:t>Web 2.0 (</a:t>
            </a:r>
            <a:r>
              <a:rPr lang="en-US" b="1" dirty="0" err="1"/>
              <a:t>Quizlet</a:t>
            </a:r>
            <a:r>
              <a:rPr lang="en-US" b="1" dirty="0"/>
              <a:t>, </a:t>
            </a:r>
            <a:r>
              <a:rPr lang="en-US" b="1" dirty="0" err="1"/>
              <a:t>Popplet</a:t>
            </a:r>
            <a:r>
              <a:rPr lang="en-US" b="1" dirty="0"/>
              <a:t>)</a:t>
            </a:r>
            <a:r>
              <a:rPr lang="en-US" dirty="0"/>
              <a:t>,</a:t>
            </a:r>
            <a:r>
              <a:rPr lang="el-GR" dirty="0"/>
              <a:t> </a:t>
            </a:r>
            <a:r>
              <a:rPr lang="en-US" b="1" dirty="0"/>
              <a:t>3.</a:t>
            </a:r>
            <a:r>
              <a:rPr lang="el-GR" b="1" dirty="0"/>
              <a:t> </a:t>
            </a:r>
            <a:r>
              <a:rPr lang="el-GR" dirty="0"/>
              <a:t>εξοικείωση</a:t>
            </a:r>
            <a:r>
              <a:rPr lang="el-GR" b="1" dirty="0"/>
              <a:t> </a:t>
            </a:r>
            <a:r>
              <a:rPr lang="el-GR" dirty="0"/>
              <a:t>με </a:t>
            </a:r>
            <a:r>
              <a:rPr lang="el-GR" dirty="0" err="1"/>
              <a:t>ομαδοσυνεργατικό</a:t>
            </a:r>
            <a:r>
              <a:rPr lang="el-GR" dirty="0"/>
              <a:t> τρόπο εργασίας </a:t>
            </a:r>
            <a:r>
              <a:rPr lang="el-GR" b="1" dirty="0"/>
              <a:t>4.</a:t>
            </a:r>
            <a:r>
              <a:rPr lang="el-GR" dirty="0"/>
              <a:t> </a:t>
            </a:r>
            <a:r>
              <a:rPr lang="el-GR" b="1" dirty="0"/>
              <a:t>λεξιλόγιο εστιασμένο σε γεωγραφικούς όρους </a:t>
            </a:r>
            <a:r>
              <a:rPr lang="el-GR" dirty="0"/>
              <a:t>(χώρες, εθνικότητες, μορφολογία εδάφους), </a:t>
            </a:r>
            <a:r>
              <a:rPr lang="el-GR" b="1" dirty="0" err="1"/>
              <a:t>Simple</a:t>
            </a:r>
            <a:r>
              <a:rPr lang="el-GR" b="1" dirty="0"/>
              <a:t> </a:t>
            </a:r>
            <a:r>
              <a:rPr lang="el-GR" b="1" dirty="0" err="1"/>
              <a:t>Present</a:t>
            </a:r>
            <a:r>
              <a:rPr lang="el-GR" b="1" dirty="0"/>
              <a:t> </a:t>
            </a:r>
            <a:r>
              <a:rPr lang="el-GR" b="1" dirty="0" err="1"/>
              <a:t>Tense</a:t>
            </a:r>
            <a:r>
              <a:rPr lang="el-GR" b="1" dirty="0"/>
              <a:t> </a:t>
            </a:r>
            <a:r>
              <a:rPr lang="el-GR" dirty="0"/>
              <a:t>(Απλό Ενεστώτα)</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Στρογγυλεμένο ορθογώνιο"/>
          <p:cNvSpPr/>
          <p:nvPr/>
        </p:nvSpPr>
        <p:spPr>
          <a:xfrm>
            <a:off x="357158" y="214290"/>
            <a:ext cx="8358246" cy="592935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b="1" dirty="0"/>
          </a:p>
          <a:p>
            <a:pPr algn="ctr"/>
            <a:r>
              <a:rPr lang="el-GR" sz="4000" b="1" u="sng" dirty="0"/>
              <a:t>Στόχος μαθήματος</a:t>
            </a:r>
          </a:p>
          <a:p>
            <a:pPr algn="just"/>
            <a:endParaRPr lang="el-GR" sz="4000" b="1" dirty="0"/>
          </a:p>
          <a:p>
            <a:pPr algn="just">
              <a:buFont typeface="Arial" pitchFamily="34" charset="0"/>
              <a:buChar char="•"/>
            </a:pPr>
            <a:r>
              <a:rPr lang="el-GR" sz="2400" b="1" dirty="0"/>
              <a:t> να εμπλακούν οι μαθητές  στη διερευνητική μάθηση, την καλλιέργεια κριτικής σκέψης και την ουσιώδη συνεργασία μέσω της αξιοποίησης της τεχνολογίας , </a:t>
            </a:r>
          </a:p>
          <a:p>
            <a:pPr algn="just"/>
            <a:r>
              <a:rPr lang="el-GR" sz="2400" b="1" dirty="0"/>
              <a:t> </a:t>
            </a:r>
          </a:p>
          <a:p>
            <a:pPr algn="just">
              <a:buFont typeface="Arial" pitchFamily="34" charset="0"/>
              <a:buChar char="•"/>
            </a:pPr>
            <a:r>
              <a:rPr lang="el-GR" sz="2400" b="1" dirty="0"/>
              <a:t> να επεξεργαστούν </a:t>
            </a:r>
            <a:r>
              <a:rPr lang="el-GR" sz="2400" b="1" dirty="0" err="1"/>
              <a:t>πολυτροπικά</a:t>
            </a:r>
            <a:r>
              <a:rPr lang="el-GR" sz="2400" b="1" dirty="0"/>
              <a:t> κείμενα σχετικά με διάφορες χώρες μέσα από οπτικά ερεθίσματα </a:t>
            </a:r>
          </a:p>
          <a:p>
            <a:pPr algn="just"/>
            <a:r>
              <a:rPr lang="el-GR" sz="2400" b="1" dirty="0"/>
              <a:t> </a:t>
            </a:r>
          </a:p>
          <a:p>
            <a:pPr algn="just">
              <a:buFont typeface="Arial" pitchFamily="34" charset="0"/>
              <a:buChar char="•"/>
            </a:pPr>
            <a:r>
              <a:rPr lang="el-GR" sz="2400" b="1" dirty="0"/>
              <a:t> να καταγράψουν και </a:t>
            </a:r>
            <a:r>
              <a:rPr lang="el-GR" sz="2400" b="1" dirty="0" err="1"/>
              <a:t>παρουσίασουν</a:t>
            </a:r>
            <a:r>
              <a:rPr lang="el-GR" sz="2400" b="1" dirty="0"/>
              <a:t> βασικές πληροφορίες στη γλώσσα-στόχο με τη χρήση νοητικών χαρτών </a:t>
            </a:r>
            <a:r>
              <a:rPr lang="el-GR" sz="2400" b="1" dirty="0" err="1"/>
              <a:t>πολυτροπικού</a:t>
            </a:r>
            <a:r>
              <a:rPr lang="el-GR" sz="2400" b="1" dirty="0"/>
              <a:t> τύπου</a:t>
            </a:r>
            <a:r>
              <a:rPr lang="el-GR" sz="2400" dirty="0"/>
              <a:t>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142852"/>
            <a:ext cx="8229600" cy="642942"/>
          </a:xfrm>
        </p:spPr>
        <p:txBody>
          <a:bodyPr>
            <a:normAutofit/>
          </a:bodyPr>
          <a:lstStyle/>
          <a:p>
            <a:r>
              <a:rPr lang="el-GR" sz="3200" b="1" dirty="0"/>
              <a:t>Αναμενόμενα μαθησιακά αποτελέσματα </a:t>
            </a:r>
          </a:p>
        </p:txBody>
      </p:sp>
      <p:graphicFrame>
        <p:nvGraphicFramePr>
          <p:cNvPr id="3" name="2 - Πίνακας"/>
          <p:cNvGraphicFramePr>
            <a:graphicFrameLocks noGrp="1"/>
          </p:cNvGraphicFramePr>
          <p:nvPr/>
        </p:nvGraphicFramePr>
        <p:xfrm>
          <a:off x="357158" y="785794"/>
          <a:ext cx="8572560" cy="5929354"/>
        </p:xfrm>
        <a:graphic>
          <a:graphicData uri="http://schemas.openxmlformats.org/drawingml/2006/table">
            <a:tbl>
              <a:tblPr firstRow="1" bandRow="1">
                <a:tableStyleId>{5C22544A-7EE6-4342-B048-85BDC9FD1C3A}</a:tableStyleId>
              </a:tblPr>
              <a:tblGrid>
                <a:gridCol w="2071702">
                  <a:extLst>
                    <a:ext uri="{9D8B030D-6E8A-4147-A177-3AD203B41FA5}">
                      <a16:colId xmlns:a16="http://schemas.microsoft.com/office/drawing/2014/main" val="20000"/>
                    </a:ext>
                  </a:extLst>
                </a:gridCol>
                <a:gridCol w="6500858">
                  <a:extLst>
                    <a:ext uri="{9D8B030D-6E8A-4147-A177-3AD203B41FA5}">
                      <a16:colId xmlns:a16="http://schemas.microsoft.com/office/drawing/2014/main" val="20001"/>
                    </a:ext>
                  </a:extLst>
                </a:gridCol>
              </a:tblGrid>
              <a:tr h="1738325">
                <a:tc>
                  <a:txBody>
                    <a:bodyPr/>
                    <a:lstStyle/>
                    <a:p>
                      <a:r>
                        <a:rPr lang="el-GR" dirty="0"/>
                        <a:t>1. Σε σχέση με το γνωστικό αντικείμενο</a:t>
                      </a:r>
                    </a:p>
                  </a:txBody>
                  <a:tcPr/>
                </a:tc>
                <a:tc>
                  <a:txBody>
                    <a:bodyPr/>
                    <a:lstStyle/>
                    <a:p>
                      <a:pPr>
                        <a:buFont typeface="Arial" pitchFamily="34" charset="0"/>
                        <a:buChar char="•"/>
                      </a:pPr>
                      <a:r>
                        <a:rPr lang="el-GR" dirty="0"/>
                        <a:t>  </a:t>
                      </a:r>
                      <a:r>
                        <a:rPr lang="el-GR" sz="1800" b="1" kern="1200" dirty="0">
                          <a:solidFill>
                            <a:schemeClr val="lt1"/>
                          </a:solidFill>
                          <a:latin typeface="+mn-lt"/>
                          <a:ea typeface="+mn-ea"/>
                          <a:cs typeface="+mn-cs"/>
                        </a:rPr>
                        <a:t>να κατανοούν το περιεχόμενου (κεντρική ιδέα ή συγκεκριμένες πληροφορίες) ενός σύντομου κειμένου,</a:t>
                      </a:r>
                    </a:p>
                    <a:p>
                      <a:pPr>
                        <a:buFont typeface="Arial" pitchFamily="34" charset="0"/>
                        <a:buChar char="•"/>
                      </a:pPr>
                      <a:r>
                        <a:rPr lang="el-GR" sz="1800" b="1" kern="1200" dirty="0">
                          <a:solidFill>
                            <a:schemeClr val="lt1"/>
                          </a:solidFill>
                          <a:latin typeface="+mn-lt"/>
                          <a:ea typeface="+mn-ea"/>
                          <a:cs typeface="+mn-cs"/>
                        </a:rPr>
                        <a:t>  να συμπληρώνουν απαντήσεις σε ένα κουίζ ή να ολοκληρώνουν ένα σύντομο πληροφοριακό κείμενο</a:t>
                      </a:r>
                      <a:r>
                        <a:rPr lang="en-US" sz="1800" b="1" kern="1200" dirty="0">
                          <a:solidFill>
                            <a:schemeClr val="lt1"/>
                          </a:solidFill>
                          <a:latin typeface="+mn-lt"/>
                          <a:ea typeface="+mn-ea"/>
                          <a:cs typeface="+mn-cs"/>
                        </a:rPr>
                        <a:t>,</a:t>
                      </a:r>
                      <a:r>
                        <a:rPr lang="el-GR" sz="1800" b="1" kern="1200" dirty="0">
                          <a:solidFill>
                            <a:schemeClr val="lt1"/>
                          </a:solidFill>
                          <a:latin typeface="+mn-lt"/>
                          <a:ea typeface="+mn-ea"/>
                          <a:cs typeface="+mn-cs"/>
                        </a:rPr>
                        <a:t> </a:t>
                      </a:r>
                    </a:p>
                    <a:p>
                      <a:pPr>
                        <a:buFont typeface="Arial" pitchFamily="34" charset="0"/>
                        <a:buChar char="•"/>
                      </a:pPr>
                      <a:r>
                        <a:rPr lang="el-GR" sz="1800" b="1" kern="1200" dirty="0">
                          <a:solidFill>
                            <a:schemeClr val="lt1"/>
                          </a:solidFill>
                          <a:latin typeface="+mn-lt"/>
                          <a:ea typeface="+mn-ea"/>
                          <a:cs typeface="+mn-cs"/>
                        </a:rPr>
                        <a:t>  να αποδίδουν γραπτά και προφορικά το γενικό νόημα ενός σύντομου κειμένου ή να συνοψίζουν τα κύρια σημεία του, αξιοποιώντας γλωσσικά στοιχεία (λεξικά και γραμματικά) που χρησιμοποιούνται σε αυτό</a:t>
                      </a:r>
                      <a:endParaRPr lang="el-GR" dirty="0"/>
                    </a:p>
                  </a:txBody>
                  <a:tcPr/>
                </a:tc>
                <a:extLst>
                  <a:ext uri="{0D108BD9-81ED-4DB2-BD59-A6C34878D82A}">
                    <a16:rowId xmlns:a16="http://schemas.microsoft.com/office/drawing/2014/main" val="10000"/>
                  </a:ext>
                </a:extLst>
              </a:tr>
              <a:tr h="1738325">
                <a:tc>
                  <a:txBody>
                    <a:bodyPr/>
                    <a:lstStyle/>
                    <a:p>
                      <a:r>
                        <a:rPr lang="el-GR" b="1" dirty="0"/>
                        <a:t>2. Σε σχέση με τη χρήση της τεχνολογίας</a:t>
                      </a:r>
                    </a:p>
                  </a:txBody>
                  <a:tcPr/>
                </a:tc>
                <a:tc>
                  <a:txBody>
                    <a:bodyPr/>
                    <a:lstStyle/>
                    <a:p>
                      <a:pPr>
                        <a:buFont typeface="Arial" pitchFamily="34" charset="0"/>
                        <a:buChar char="•"/>
                      </a:pPr>
                      <a:r>
                        <a:rPr lang="el-GR" dirty="0"/>
                        <a:t>  </a:t>
                      </a:r>
                      <a:r>
                        <a:rPr lang="el-GR" sz="1800" kern="1200" dirty="0">
                          <a:solidFill>
                            <a:schemeClr val="dk1"/>
                          </a:solidFill>
                          <a:latin typeface="+mn-lt"/>
                          <a:ea typeface="+mn-ea"/>
                          <a:cs typeface="+mn-cs"/>
                        </a:rPr>
                        <a:t>να εργάζονται σε ηλεκτρονικές πλατφόρμες για την επίλυση κουίζ  (</a:t>
                      </a:r>
                      <a:r>
                        <a:rPr lang="en-US" sz="1800" kern="1200" dirty="0" err="1">
                          <a:solidFill>
                            <a:schemeClr val="dk1"/>
                          </a:solidFill>
                          <a:latin typeface="+mn-lt"/>
                          <a:ea typeface="+mn-ea"/>
                          <a:cs typeface="+mn-cs"/>
                        </a:rPr>
                        <a:t>eclass</a:t>
                      </a:r>
                      <a:r>
                        <a:rPr lang="en-US" sz="1800" kern="1200" dirty="0">
                          <a:solidFill>
                            <a:schemeClr val="dk1"/>
                          </a:solidFill>
                          <a:latin typeface="+mn-lt"/>
                          <a:ea typeface="+mn-ea"/>
                          <a:cs typeface="+mn-cs"/>
                        </a:rPr>
                        <a:t>, </a:t>
                      </a:r>
                      <a:r>
                        <a:rPr lang="en-US" sz="1800" kern="1200" dirty="0" err="1">
                          <a:solidFill>
                            <a:schemeClr val="dk1"/>
                          </a:solidFill>
                          <a:latin typeface="+mn-lt"/>
                          <a:ea typeface="+mn-ea"/>
                          <a:cs typeface="+mn-cs"/>
                        </a:rPr>
                        <a:t>photodentro</a:t>
                      </a:r>
                      <a:r>
                        <a:rPr lang="en-US" sz="1800" kern="1200" dirty="0">
                          <a:solidFill>
                            <a:schemeClr val="dk1"/>
                          </a:solidFill>
                          <a:latin typeface="+mn-lt"/>
                          <a:ea typeface="+mn-ea"/>
                          <a:cs typeface="+mn-cs"/>
                        </a:rPr>
                        <a:t>,  </a:t>
                      </a:r>
                      <a:r>
                        <a:rPr lang="en-US" sz="1800" kern="1200" dirty="0" err="1">
                          <a:solidFill>
                            <a:schemeClr val="dk1"/>
                          </a:solidFill>
                          <a:latin typeface="+mn-lt"/>
                          <a:ea typeface="+mn-ea"/>
                          <a:cs typeface="+mn-cs"/>
                        </a:rPr>
                        <a:t>quizlet</a:t>
                      </a:r>
                      <a:r>
                        <a:rPr lang="en-US" sz="1800" kern="1200" dirty="0">
                          <a:solidFill>
                            <a:schemeClr val="dk1"/>
                          </a:solidFill>
                          <a:latin typeface="+mn-lt"/>
                          <a:ea typeface="+mn-ea"/>
                          <a:cs typeface="+mn-cs"/>
                        </a:rPr>
                        <a:t>),</a:t>
                      </a:r>
                    </a:p>
                    <a:p>
                      <a:pPr>
                        <a:buFont typeface="Arial" pitchFamily="34" charset="0"/>
                        <a:buChar char="•"/>
                      </a:pPr>
                      <a:r>
                        <a:rPr lang="en-US" sz="1800" kern="1200" dirty="0">
                          <a:solidFill>
                            <a:schemeClr val="dk1"/>
                          </a:solidFill>
                          <a:latin typeface="+mn-lt"/>
                          <a:ea typeface="+mn-ea"/>
                          <a:cs typeface="+mn-cs"/>
                        </a:rPr>
                        <a:t>  </a:t>
                      </a:r>
                      <a:r>
                        <a:rPr lang="el-GR" sz="1800" kern="1200" dirty="0">
                          <a:solidFill>
                            <a:schemeClr val="dk1"/>
                          </a:solidFill>
                          <a:latin typeface="+mn-lt"/>
                          <a:ea typeface="+mn-ea"/>
                          <a:cs typeface="+mn-cs"/>
                        </a:rPr>
                        <a:t>να εξοικειωθούν με τη χρήση νοητικού χάρτη με εικόνα και ήχο (</a:t>
                      </a:r>
                      <a:r>
                        <a:rPr lang="en-US" sz="1800" kern="1200" dirty="0" err="1">
                          <a:solidFill>
                            <a:schemeClr val="dk1"/>
                          </a:solidFill>
                          <a:latin typeface="+mn-lt"/>
                          <a:ea typeface="+mn-ea"/>
                          <a:cs typeface="+mn-cs"/>
                        </a:rPr>
                        <a:t>Popplet</a:t>
                      </a:r>
                      <a:r>
                        <a:rPr lang="en-US" sz="1800" kern="1200" dirty="0">
                          <a:solidFill>
                            <a:schemeClr val="dk1"/>
                          </a:solidFill>
                          <a:latin typeface="+mn-lt"/>
                          <a:ea typeface="+mn-ea"/>
                          <a:cs typeface="+mn-cs"/>
                        </a:rPr>
                        <a:t>)</a:t>
                      </a:r>
                      <a:r>
                        <a:rPr lang="el-GR" sz="1800" kern="1200" dirty="0">
                          <a:solidFill>
                            <a:schemeClr val="dk1"/>
                          </a:solidFill>
                          <a:latin typeface="+mn-lt"/>
                          <a:ea typeface="+mn-ea"/>
                          <a:cs typeface="+mn-cs"/>
                        </a:rPr>
                        <a:t>,</a:t>
                      </a:r>
                    </a:p>
                    <a:p>
                      <a:pPr>
                        <a:buFont typeface="Arial" pitchFamily="34" charset="0"/>
                        <a:buChar char="•"/>
                      </a:pPr>
                      <a:r>
                        <a:rPr lang="el-GR" sz="1800" kern="1200" dirty="0">
                          <a:solidFill>
                            <a:schemeClr val="dk1"/>
                          </a:solidFill>
                          <a:latin typeface="+mn-lt"/>
                          <a:ea typeface="+mn-ea"/>
                          <a:cs typeface="+mn-cs"/>
                        </a:rPr>
                        <a:t>  να κάνουν έρευνα στο διαδίκτυο αναζητώντας και εντοπίζοντας το κατάλληλο για την περίσταση υλικό,</a:t>
                      </a:r>
                    </a:p>
                    <a:p>
                      <a:pPr>
                        <a:buFont typeface="Arial" pitchFamily="34" charset="0"/>
                        <a:buChar char="•"/>
                      </a:pPr>
                      <a:r>
                        <a:rPr lang="el-GR" sz="1800" kern="1200" dirty="0">
                          <a:solidFill>
                            <a:schemeClr val="dk1"/>
                          </a:solidFill>
                          <a:latin typeface="+mn-lt"/>
                          <a:ea typeface="+mn-ea"/>
                          <a:cs typeface="+mn-cs"/>
                        </a:rPr>
                        <a:t>  να εξοικειωθούν με τη χρήση ηλεκτρονικού λεξικού</a:t>
                      </a:r>
                      <a:endParaRPr lang="el-GR" dirty="0"/>
                    </a:p>
                  </a:txBody>
                  <a:tcPr/>
                </a:tc>
                <a:extLst>
                  <a:ext uri="{0D108BD9-81ED-4DB2-BD59-A6C34878D82A}">
                    <a16:rowId xmlns:a16="http://schemas.microsoft.com/office/drawing/2014/main" val="10001"/>
                  </a:ext>
                </a:extLst>
              </a:tr>
              <a:tr h="1631674">
                <a:tc>
                  <a:txBody>
                    <a:bodyPr/>
                    <a:lstStyle/>
                    <a:p>
                      <a:r>
                        <a:rPr lang="el-GR" b="1" dirty="0"/>
                        <a:t>3. Σε σχέση με τη μαθησιακή διαδικασία και τις γνώσεις για τον κόσμο</a:t>
                      </a:r>
                    </a:p>
                  </a:txBody>
                  <a:tcPr/>
                </a:tc>
                <a:tc>
                  <a:txBody>
                    <a:bodyPr/>
                    <a:lstStyle/>
                    <a:p>
                      <a:pPr>
                        <a:buFont typeface="Arial" pitchFamily="34" charset="0"/>
                        <a:buChar char="•"/>
                      </a:pPr>
                      <a:r>
                        <a:rPr lang="en-US" dirty="0"/>
                        <a:t>  </a:t>
                      </a:r>
                      <a:r>
                        <a:rPr lang="el-GR" sz="1800" kern="1200" dirty="0">
                          <a:solidFill>
                            <a:schemeClr val="dk1"/>
                          </a:solidFill>
                          <a:latin typeface="+mn-lt"/>
                          <a:ea typeface="+mn-ea"/>
                          <a:cs typeface="+mn-cs"/>
                        </a:rPr>
                        <a:t>να χειριστούν οι ίδιοι τον τρόπο μετάδοσης της πληροφορίας ώστε από παθητικοί δέκτες να γίνουν ενεργοί μέτοχοι της γνώσης</a:t>
                      </a:r>
                      <a:r>
                        <a:rPr lang="en-US" sz="1800" kern="1200" dirty="0">
                          <a:solidFill>
                            <a:schemeClr val="dk1"/>
                          </a:solidFill>
                          <a:latin typeface="+mn-lt"/>
                          <a:ea typeface="+mn-ea"/>
                          <a:cs typeface="+mn-cs"/>
                        </a:rPr>
                        <a:t>,</a:t>
                      </a:r>
                    </a:p>
                    <a:p>
                      <a:pPr>
                        <a:buFont typeface="Arial" pitchFamily="34" charset="0"/>
                        <a:buChar char="•"/>
                      </a:pPr>
                      <a:r>
                        <a:rPr lang="en-US" sz="1800" kern="1200" dirty="0">
                          <a:solidFill>
                            <a:schemeClr val="dk1"/>
                          </a:solidFill>
                          <a:latin typeface="+mn-lt"/>
                          <a:ea typeface="+mn-ea"/>
                          <a:cs typeface="+mn-cs"/>
                        </a:rPr>
                        <a:t> </a:t>
                      </a:r>
                      <a:r>
                        <a:rPr lang="el-GR" sz="1800" kern="1200" dirty="0">
                          <a:solidFill>
                            <a:schemeClr val="dk1"/>
                          </a:solidFill>
                          <a:latin typeface="+mn-lt"/>
                          <a:ea typeface="+mn-ea"/>
                          <a:cs typeface="+mn-cs"/>
                        </a:rPr>
                        <a:t>να αναπτύξουν την επικοινωνία και συνεργασία με τους συμμαθητές τους, </a:t>
                      </a:r>
                    </a:p>
                    <a:p>
                      <a:pPr>
                        <a:buFont typeface="Arial" pitchFamily="34" charset="0"/>
                        <a:buChar char="•"/>
                      </a:pPr>
                      <a:r>
                        <a:rPr lang="el-GR" sz="1800" kern="1200" dirty="0">
                          <a:solidFill>
                            <a:schemeClr val="dk1"/>
                          </a:solidFill>
                          <a:latin typeface="+mn-lt"/>
                          <a:ea typeface="+mn-ea"/>
                          <a:cs typeface="+mn-cs"/>
                        </a:rPr>
                        <a:t> να αναπτύξουν τον </a:t>
                      </a:r>
                      <a:r>
                        <a:rPr lang="el-GR" sz="1800" kern="1200" dirty="0" err="1">
                          <a:solidFill>
                            <a:schemeClr val="dk1"/>
                          </a:solidFill>
                          <a:latin typeface="+mn-lt"/>
                          <a:ea typeface="+mn-ea"/>
                          <a:cs typeface="+mn-cs"/>
                        </a:rPr>
                        <a:t>πολυτροπικό</a:t>
                      </a:r>
                      <a:r>
                        <a:rPr lang="el-GR" sz="1800" kern="1200" dirty="0">
                          <a:solidFill>
                            <a:schemeClr val="dk1"/>
                          </a:solidFill>
                          <a:latin typeface="+mn-lt"/>
                          <a:ea typeface="+mn-ea"/>
                          <a:cs typeface="+mn-cs"/>
                        </a:rPr>
                        <a:t> και</a:t>
                      </a:r>
                      <a:r>
                        <a:rPr lang="el-GR" sz="1800" kern="1200" baseline="0" dirty="0">
                          <a:solidFill>
                            <a:schemeClr val="dk1"/>
                          </a:solidFill>
                          <a:latin typeface="+mn-lt"/>
                          <a:ea typeface="+mn-ea"/>
                          <a:cs typeface="+mn-cs"/>
                        </a:rPr>
                        <a:t> διαπολιτισμικό </a:t>
                      </a:r>
                      <a:r>
                        <a:rPr lang="el-GR" sz="1800" kern="1200" baseline="0" dirty="0" err="1">
                          <a:solidFill>
                            <a:schemeClr val="dk1"/>
                          </a:solidFill>
                          <a:latin typeface="+mn-lt"/>
                          <a:ea typeface="+mn-ea"/>
                          <a:cs typeface="+mn-cs"/>
                        </a:rPr>
                        <a:t>γραμματισμό</a:t>
                      </a:r>
                      <a:endParaRPr lang="el-GR" dirty="0"/>
                    </a:p>
                  </a:txBody>
                  <a:tcPr/>
                </a:tc>
                <a:extLst>
                  <a:ext uri="{0D108BD9-81ED-4DB2-BD59-A6C34878D82A}">
                    <a16:rowId xmlns:a16="http://schemas.microsoft.com/office/drawing/2014/main" val="10002"/>
                  </a:ext>
                </a:extLst>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511156"/>
          </a:xfrm>
        </p:spPr>
        <p:txBody>
          <a:bodyPr>
            <a:normAutofit fontScale="90000"/>
          </a:bodyPr>
          <a:lstStyle/>
          <a:p>
            <a:r>
              <a:rPr lang="el-GR" b="1" dirty="0"/>
              <a:t>1</a:t>
            </a:r>
            <a:r>
              <a:rPr lang="el-GR" b="1" baseline="30000" dirty="0"/>
              <a:t>η</a:t>
            </a:r>
            <a:r>
              <a:rPr lang="el-GR" b="1" dirty="0"/>
              <a:t> Δραστηριότητα (Ασύγχρονη)</a:t>
            </a:r>
          </a:p>
        </p:txBody>
      </p:sp>
      <p:sp>
        <p:nvSpPr>
          <p:cNvPr id="5" name="4 - Ορθογώνιο"/>
          <p:cNvSpPr/>
          <p:nvPr/>
        </p:nvSpPr>
        <p:spPr>
          <a:xfrm>
            <a:off x="428596" y="1071546"/>
            <a:ext cx="3786214" cy="4286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b="1" dirty="0"/>
              <a:t>Αναμενόμενος χρόνος: 10’ – 20’</a:t>
            </a:r>
          </a:p>
        </p:txBody>
      </p:sp>
      <p:sp>
        <p:nvSpPr>
          <p:cNvPr id="6" name="5 - TextBox"/>
          <p:cNvSpPr txBox="1"/>
          <p:nvPr/>
        </p:nvSpPr>
        <p:spPr>
          <a:xfrm>
            <a:off x="500034" y="1928802"/>
            <a:ext cx="7786742" cy="1754326"/>
          </a:xfrm>
          <a:prstGeom prst="rect">
            <a:avLst/>
          </a:prstGeom>
          <a:noFill/>
        </p:spPr>
        <p:txBody>
          <a:bodyPr wrap="square" rtlCol="0">
            <a:spAutoFit/>
          </a:bodyPr>
          <a:lstStyle/>
          <a:p>
            <a:pPr>
              <a:buFont typeface="Wingdings" pitchFamily="2" charset="2"/>
              <a:buChar char="Ø"/>
            </a:pPr>
            <a:r>
              <a:rPr lang="el-GR" b="1" dirty="0"/>
              <a:t> Παιχνίδι αντιστοίχισης με ψηφιακό εργαλείο </a:t>
            </a:r>
            <a:r>
              <a:rPr lang="en-US" b="1" u="sng" dirty="0" err="1"/>
              <a:t>Quizlet</a:t>
            </a:r>
            <a:r>
              <a:rPr lang="el-GR" b="1" dirty="0"/>
              <a:t>: ζευγάρια καρτών (λέξεις – εικόνες/ορισμοί)</a:t>
            </a:r>
          </a:p>
          <a:p>
            <a:endParaRPr lang="el-GR" b="1" dirty="0"/>
          </a:p>
          <a:p>
            <a:pPr>
              <a:buFont typeface="Wingdings" pitchFamily="2" charset="2"/>
              <a:buChar char="Ø"/>
            </a:pPr>
            <a:r>
              <a:rPr lang="en-US" b="1" dirty="0"/>
              <a:t> Quiz</a:t>
            </a:r>
            <a:r>
              <a:rPr lang="el-GR" b="1" dirty="0"/>
              <a:t> (Σ/Λ) γεωγραφικών</a:t>
            </a:r>
            <a:r>
              <a:rPr lang="en-US" b="1" dirty="0"/>
              <a:t> </a:t>
            </a:r>
            <a:r>
              <a:rPr lang="el-GR" b="1" dirty="0"/>
              <a:t>γνώσεων  </a:t>
            </a:r>
          </a:p>
          <a:p>
            <a:endParaRPr lang="el-GR" dirty="0"/>
          </a:p>
          <a:p>
            <a:endParaRPr lang="el-GR" dirty="0"/>
          </a:p>
        </p:txBody>
      </p:sp>
      <p:sp>
        <p:nvSpPr>
          <p:cNvPr id="9" name="8 - Βέλος προς τα κάτω"/>
          <p:cNvSpPr/>
          <p:nvPr/>
        </p:nvSpPr>
        <p:spPr>
          <a:xfrm>
            <a:off x="3786182" y="3214686"/>
            <a:ext cx="285752" cy="78581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1" name="10 - Ορθογώνιο"/>
          <p:cNvSpPr/>
          <p:nvPr/>
        </p:nvSpPr>
        <p:spPr>
          <a:xfrm>
            <a:off x="1214414" y="4214818"/>
            <a:ext cx="5929354" cy="12858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Arial" pitchFamily="34" charset="0"/>
              <a:buChar char="•"/>
            </a:pPr>
            <a:r>
              <a:rPr lang="el-GR" dirty="0"/>
              <a:t> </a:t>
            </a:r>
            <a:r>
              <a:rPr lang="el-GR" b="1" dirty="0" err="1"/>
              <a:t>Αφόρμηση</a:t>
            </a:r>
            <a:endParaRPr lang="el-GR" b="1" dirty="0"/>
          </a:p>
          <a:p>
            <a:pPr>
              <a:buFont typeface="Arial" pitchFamily="34" charset="0"/>
              <a:buChar char="•"/>
            </a:pPr>
            <a:r>
              <a:rPr lang="el-GR" b="1" dirty="0"/>
              <a:t> Ενεργοποίηση προηγούμενης γνώσης &amp; εμπειρίας (ανάκληση λεξιλογίου, γνώσεων από τη Γεωγραφία)</a:t>
            </a:r>
          </a:p>
          <a:p>
            <a:endParaRPr lang="el-GR" b="1" dirty="0"/>
          </a:p>
        </p:txBody>
      </p:sp>
      <p:sp>
        <p:nvSpPr>
          <p:cNvPr id="12" name="11 - Κυματισμός"/>
          <p:cNvSpPr/>
          <p:nvPr/>
        </p:nvSpPr>
        <p:spPr>
          <a:xfrm>
            <a:off x="5143504" y="2500306"/>
            <a:ext cx="3000396" cy="1357322"/>
          </a:xfrm>
          <a:prstGeom prst="wave">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flipped classroom approach</a:t>
            </a:r>
            <a:r>
              <a:rPr lang="el-GR" b="1" dirty="0"/>
              <a:t> – τεχνική της ανεστραμμένης τάξης</a:t>
            </a:r>
          </a:p>
        </p:txBody>
      </p:sp>
      <p:sp>
        <p:nvSpPr>
          <p:cNvPr id="8" name="7 - Επεξήγηση με σύννεφο"/>
          <p:cNvSpPr/>
          <p:nvPr/>
        </p:nvSpPr>
        <p:spPr>
          <a:xfrm>
            <a:off x="5357818" y="928670"/>
            <a:ext cx="3143272" cy="857256"/>
          </a:xfrm>
          <a:prstGeom prst="cloudCallout">
            <a:avLst>
              <a:gd name="adj1" fmla="val -40462"/>
              <a:gd name="adj2" fmla="val 65833"/>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learningapps.org</a:t>
            </a:r>
          </a:p>
          <a:p>
            <a:pPr algn="ctr"/>
            <a:r>
              <a:rPr lang="en-US" b="1" dirty="0">
                <a:solidFill>
                  <a:schemeClr val="tx1"/>
                </a:solidFill>
              </a:rPr>
              <a:t>quizlet.com</a:t>
            </a:r>
            <a:endParaRPr lang="el-GR" b="1" dirty="0">
              <a:solidFill>
                <a:schemeClr val="tx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00034" y="0"/>
            <a:ext cx="8229600" cy="1143000"/>
          </a:xfrm>
        </p:spPr>
        <p:txBody>
          <a:bodyPr>
            <a:normAutofit fontScale="90000"/>
          </a:bodyPr>
          <a:lstStyle/>
          <a:p>
            <a:r>
              <a:rPr lang="el-GR" b="1" dirty="0"/>
              <a:t>ΦΥΛΛΟ ΕΡΓΑΣΙΑΣ – Δραστηριότητα 1</a:t>
            </a:r>
          </a:p>
        </p:txBody>
      </p:sp>
      <p:sp>
        <p:nvSpPr>
          <p:cNvPr id="3" name="2 - Στρογγυλεμένο ορθογώνιο"/>
          <p:cNvSpPr/>
          <p:nvPr/>
        </p:nvSpPr>
        <p:spPr>
          <a:xfrm>
            <a:off x="357158" y="1000108"/>
            <a:ext cx="8286808" cy="114300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b="1" dirty="0"/>
              <a:t>1α. Ας κάνουμε επανάληψη κι ας μάθουμε λεξιλόγιο σχετικό με τη γεωγραφία κάνοντας την παρακάτω άσκηση αντιστοίχισης (Επαναλάβετε την άσκηση αρκετές φορές για να μάθετε όσες περισσότερες λέξεις γίνεται).</a:t>
            </a:r>
            <a:endParaRPr lang="el-GR" dirty="0"/>
          </a:p>
        </p:txBody>
      </p:sp>
      <p:pic>
        <p:nvPicPr>
          <p:cNvPr id="5" name="4 - Εικόνα" descr="QUIZLET 2.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2844" y="2357430"/>
            <a:ext cx="4435302" cy="2317894"/>
          </a:xfrm>
          <a:prstGeom prst="rect">
            <a:avLst/>
          </a:prstGeom>
        </p:spPr>
      </p:pic>
      <p:pic>
        <p:nvPicPr>
          <p:cNvPr id="6" name="5 - Εικόνα" descr="QUIZLET 3.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44977" y="2428868"/>
            <a:ext cx="4599023" cy="2105892"/>
          </a:xfrm>
          <a:prstGeom prst="rect">
            <a:avLst/>
          </a:prstGeom>
        </p:spPr>
      </p:pic>
      <p:pic>
        <p:nvPicPr>
          <p:cNvPr id="7" name="6 - Εικόνα" descr="QUIZLET 4.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85720" y="4286256"/>
            <a:ext cx="2825208" cy="2325214"/>
          </a:xfrm>
          <a:prstGeom prst="rect">
            <a:avLst/>
          </a:prstGeom>
        </p:spPr>
      </p:pic>
      <p:pic>
        <p:nvPicPr>
          <p:cNvPr id="8" name="7 - Εικόνα" descr="QUIZLET 5.pn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929322" y="4143380"/>
            <a:ext cx="2928958" cy="2497983"/>
          </a:xfrm>
          <a:prstGeom prst="rect">
            <a:avLst/>
          </a:prstGeom>
        </p:spPr>
      </p:pic>
      <p:pic>
        <p:nvPicPr>
          <p:cNvPr id="10" name="9 - Εικόνα" descr="QUIZLET 7.png"/>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714744" y="5095896"/>
            <a:ext cx="1774514" cy="1762104"/>
          </a:xfrm>
          <a:prstGeom prst="rect">
            <a:avLst/>
          </a:prstGeom>
        </p:spPr>
      </p:pic>
      <p:pic>
        <p:nvPicPr>
          <p:cNvPr id="4" name="3 - Εικόνα" descr="QUIZLET 1.png"/>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286116" y="3429000"/>
            <a:ext cx="2572909" cy="1729128"/>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 Εικόνα" descr="GEOGRAPHY QUIZ 1.jpg"/>
          <p:cNvPicPr>
            <a:picLocks noChangeAspect="1"/>
          </p:cNvPicPr>
          <p:nvPr/>
        </p:nvPicPr>
        <p:blipFill>
          <a:blip r:embed="rId2"/>
          <a:stretch>
            <a:fillRect/>
          </a:stretch>
        </p:blipFill>
        <p:spPr>
          <a:xfrm>
            <a:off x="285720" y="1500174"/>
            <a:ext cx="8643998" cy="5143536"/>
          </a:xfrm>
          <a:prstGeom prst="rect">
            <a:avLst/>
          </a:prstGeom>
        </p:spPr>
      </p:pic>
      <p:sp>
        <p:nvSpPr>
          <p:cNvPr id="5" name="4 - Στρογγυλεμένο ορθογώνιο"/>
          <p:cNvSpPr/>
          <p:nvPr/>
        </p:nvSpPr>
        <p:spPr>
          <a:xfrm>
            <a:off x="714348" y="285728"/>
            <a:ext cx="7786742" cy="1000132"/>
          </a:xfrm>
          <a:prstGeom prst="roundRect">
            <a:avLst>
              <a:gd name="adj"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b="1" dirty="0"/>
              <a:t>1β. Επίσης, ελέγξτε τις γνώσεις σας με το ακόλουθο κουίζ:</a:t>
            </a:r>
            <a:r>
              <a:rPr lang="el-GR" dirty="0"/>
              <a:t>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a:xfrm>
            <a:off x="571472" y="214290"/>
            <a:ext cx="8229600" cy="1143000"/>
          </a:xfrm>
        </p:spPr>
        <p:txBody>
          <a:bodyPr/>
          <a:lstStyle/>
          <a:p>
            <a:r>
              <a:rPr lang="el-GR" b="1" dirty="0"/>
              <a:t>2</a:t>
            </a:r>
            <a:r>
              <a:rPr lang="el-GR" b="1" baseline="30000" dirty="0"/>
              <a:t>η</a:t>
            </a:r>
            <a:r>
              <a:rPr lang="el-GR" b="1" dirty="0"/>
              <a:t> Δραστηριότητα (Σύγχρονη)</a:t>
            </a:r>
            <a:endParaRPr lang="el-GR" dirty="0"/>
          </a:p>
        </p:txBody>
      </p:sp>
      <p:sp>
        <p:nvSpPr>
          <p:cNvPr id="4" name="3 - Ορθογώνιο"/>
          <p:cNvSpPr/>
          <p:nvPr/>
        </p:nvSpPr>
        <p:spPr>
          <a:xfrm>
            <a:off x="428596" y="1285860"/>
            <a:ext cx="3786214" cy="4286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b="1" dirty="0"/>
              <a:t>Αναμενόμενος χρόνος: 20’</a:t>
            </a:r>
          </a:p>
        </p:txBody>
      </p:sp>
      <p:pic>
        <p:nvPicPr>
          <p:cNvPr id="5" name="4 - Εικόνα" descr="keimena.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500298" y="4143380"/>
            <a:ext cx="3786214" cy="2500306"/>
          </a:xfrm>
          <a:prstGeom prst="rect">
            <a:avLst/>
          </a:prstGeom>
        </p:spPr>
      </p:pic>
      <p:sp>
        <p:nvSpPr>
          <p:cNvPr id="6" name="5 - TextBox"/>
          <p:cNvSpPr txBox="1"/>
          <p:nvPr/>
        </p:nvSpPr>
        <p:spPr>
          <a:xfrm>
            <a:off x="428596" y="2071678"/>
            <a:ext cx="8215370" cy="2031325"/>
          </a:xfrm>
          <a:prstGeom prst="rect">
            <a:avLst/>
          </a:prstGeom>
          <a:noFill/>
        </p:spPr>
        <p:txBody>
          <a:bodyPr wrap="square" rtlCol="0">
            <a:spAutoFit/>
          </a:bodyPr>
          <a:lstStyle/>
          <a:p>
            <a:pPr>
              <a:buFont typeface="Wingdings" pitchFamily="2" charset="2"/>
              <a:buChar char="Ø"/>
            </a:pPr>
            <a:r>
              <a:rPr lang="en-US" dirty="0"/>
              <a:t> </a:t>
            </a:r>
            <a:r>
              <a:rPr lang="el-GR" dirty="0"/>
              <a:t>Σε ομάδες οι μαθητές ανατρέχουν στο</a:t>
            </a:r>
            <a:r>
              <a:rPr lang="en-US" dirty="0"/>
              <a:t> </a:t>
            </a:r>
            <a:r>
              <a:rPr lang="en-US" dirty="0">
                <a:hlinkClick r:id="rId3"/>
              </a:rPr>
              <a:t>http://ebooks.edu.gr/ebooks/v/html/8547/2270/Agglika_ST-Dimotikou_html-empl/index1_1.html</a:t>
            </a:r>
            <a:r>
              <a:rPr lang="el-GR" dirty="0"/>
              <a:t>  και στο </a:t>
            </a:r>
            <a:r>
              <a:rPr lang="el-GR" dirty="0" err="1"/>
              <a:t>Φωτόδεντρο</a:t>
            </a:r>
            <a:r>
              <a:rPr lang="el-GR" dirty="0"/>
              <a:t> (</a:t>
            </a:r>
            <a:r>
              <a:rPr lang="en-US" dirty="0">
                <a:hlinkClick r:id="rId4"/>
              </a:rPr>
              <a:t>http://photodentro.edu.gr/v/item/ds/8521/7190</a:t>
            </a:r>
            <a:r>
              <a:rPr lang="el-GR" dirty="0"/>
              <a:t> ), η κάθε ομάδα επιλέγει ένα κείμενο περιγραφής μιας χώρας, και δημιουργεί έναν νοητικό χάρτη στο</a:t>
            </a:r>
            <a:r>
              <a:rPr lang="el-GR" b="1" dirty="0"/>
              <a:t> </a:t>
            </a:r>
            <a:r>
              <a:rPr lang="en-US" b="1" dirty="0" err="1"/>
              <a:t>Popplet</a:t>
            </a:r>
            <a:r>
              <a:rPr lang="el-GR" b="1" dirty="0"/>
              <a:t> </a:t>
            </a:r>
            <a:r>
              <a:rPr lang="el-GR" dirty="0"/>
              <a:t>κατηγοριοποιώντας τις βασικές πληροφορίες &amp; προσθέτοντας εικόνα/βίντεο</a:t>
            </a:r>
          </a:p>
          <a:p>
            <a:pPr>
              <a:buFont typeface="Wingdings" pitchFamily="2" charset="2"/>
              <a:buChar char="Ø"/>
            </a:pPr>
            <a:r>
              <a:rPr lang="el-GR" dirty="0"/>
              <a:t> αναζήτηση στο </a:t>
            </a:r>
            <a:r>
              <a:rPr lang="en-US" b="1" dirty="0"/>
              <a:t>Google </a:t>
            </a:r>
            <a:r>
              <a:rPr lang="en-US" dirty="0"/>
              <a:t>- </a:t>
            </a:r>
            <a:r>
              <a:rPr lang="el-GR" dirty="0"/>
              <a:t> χρήση </a:t>
            </a:r>
            <a:r>
              <a:rPr lang="en-US" b="1" dirty="0"/>
              <a:t>online </a:t>
            </a:r>
            <a:r>
              <a:rPr lang="el-GR" b="1" dirty="0"/>
              <a:t>λεξικού</a:t>
            </a:r>
            <a:r>
              <a:rPr lang="en-US" b="1" dirty="0"/>
              <a:t> </a:t>
            </a:r>
            <a:r>
              <a:rPr lang="el-GR" dirty="0"/>
              <a:t>(</a:t>
            </a:r>
            <a:r>
              <a:rPr lang="en-US" u="sng" dirty="0">
                <a:hlinkClick r:id="rId5"/>
              </a:rPr>
              <a:t>https</a:t>
            </a:r>
            <a:r>
              <a:rPr lang="el-GR" u="sng" dirty="0">
                <a:hlinkClick r:id="rId5"/>
              </a:rPr>
              <a:t>://</a:t>
            </a:r>
            <a:r>
              <a:rPr lang="en-US" u="sng" dirty="0" err="1">
                <a:hlinkClick r:id="rId5"/>
              </a:rPr>
              <a:t>learnersdictionary</a:t>
            </a:r>
            <a:r>
              <a:rPr lang="el-GR" u="sng" dirty="0">
                <a:hlinkClick r:id="rId5"/>
              </a:rPr>
              <a:t>.</a:t>
            </a:r>
            <a:r>
              <a:rPr lang="en-US" u="sng" dirty="0">
                <a:hlinkClick r:id="rId5"/>
              </a:rPr>
              <a:t>com</a:t>
            </a:r>
            <a:r>
              <a:rPr lang="el-GR" u="sng" dirty="0">
                <a:hlinkClick r:id="rId5"/>
              </a:rPr>
              <a:t>/</a:t>
            </a:r>
            <a:r>
              <a:rPr lang="el-GR" dirty="0"/>
              <a:t>).</a:t>
            </a:r>
          </a:p>
        </p:txBody>
      </p:sp>
    </p:spTree>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2597</TotalTime>
  <Words>1130</Words>
  <Application>Microsoft Office PowerPoint</Application>
  <PresentationFormat>Προβολή στην οθόνη (4:3)</PresentationFormat>
  <Paragraphs>82</Paragraphs>
  <Slides>17</Slides>
  <Notes>1</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1</vt:i4>
      </vt:variant>
      <vt:variant>
        <vt:lpstr>Τίτλοι διαφανειών</vt:lpstr>
      </vt:variant>
      <vt:variant>
        <vt:i4>17</vt:i4>
      </vt:variant>
    </vt:vector>
  </HeadingPairs>
  <TitlesOfParts>
    <vt:vector size="22" baseType="lpstr">
      <vt:lpstr>Arial</vt:lpstr>
      <vt:lpstr>Calibri</vt:lpstr>
      <vt:lpstr>Monotype Corsiva</vt:lpstr>
      <vt:lpstr>Wingdings</vt:lpstr>
      <vt:lpstr>Θέμα του Office</vt:lpstr>
      <vt:lpstr>Παρουσίαση του PowerPoint</vt:lpstr>
      <vt:lpstr>Παρουσίαση του PowerPoint</vt:lpstr>
      <vt:lpstr>Παρουσίαση του PowerPoint</vt:lpstr>
      <vt:lpstr>Παρουσίαση του PowerPoint</vt:lpstr>
      <vt:lpstr>Αναμενόμενα μαθησιακά αποτελέσματα </vt:lpstr>
      <vt:lpstr>1η Δραστηριότητα (Ασύγχρονη)</vt:lpstr>
      <vt:lpstr>ΦΥΛΛΟ ΕΡΓΑΣΙΑΣ – Δραστηριότητα 1</vt:lpstr>
      <vt:lpstr>Παρουσίαση του PowerPoint</vt:lpstr>
      <vt:lpstr>2η Δραστηριότητα (Σύγχρονη)</vt:lpstr>
      <vt:lpstr>ΦΥΛΛΟ ΕΡΓΑΣΙΑΣ – Δραστηριότητα 2</vt:lpstr>
      <vt:lpstr>3η Δραστηριότητα (Σύγχρονη)</vt:lpstr>
      <vt:lpstr>ΦΥΛΛΟ ΕΡΓΑΣΙΑΣ – Δραστηριότητα 3</vt:lpstr>
      <vt:lpstr>4η Δραστηριότητα (Σύγχρονη)</vt:lpstr>
      <vt:lpstr>Παρουσίαση του PowerPoint</vt:lpstr>
      <vt:lpstr>Παρουσίαση του PowerPoint</vt:lpstr>
      <vt:lpstr>Παρουσίαση του PowerPoint</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Fujitsu</dc:creator>
  <cp:lastModifiedBy>Tasos</cp:lastModifiedBy>
  <cp:revision>201</cp:revision>
  <dcterms:created xsi:type="dcterms:W3CDTF">2020-11-01T17:00:51Z</dcterms:created>
  <dcterms:modified xsi:type="dcterms:W3CDTF">2020-12-11T16:31:00Z</dcterms:modified>
</cp:coreProperties>
</file>